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87" r:id="rId3"/>
    <p:sldId id="285" r:id="rId4"/>
    <p:sldId id="289" r:id="rId5"/>
    <p:sldId id="288" r:id="rId6"/>
    <p:sldId id="297" r:id="rId7"/>
    <p:sldId id="299" r:id="rId8"/>
    <p:sldId id="291" r:id="rId9"/>
    <p:sldId id="292" r:id="rId10"/>
    <p:sldId id="293" r:id="rId11"/>
    <p:sldId id="300" r:id="rId12"/>
    <p:sldId id="295" r:id="rId13"/>
    <p:sldId id="296" r:id="rId14"/>
    <p:sldId id="301" r:id="rId15"/>
    <p:sldId id="302" r:id="rId16"/>
    <p:sldId id="303" r:id="rId17"/>
    <p:sldId id="304" r:id="rId18"/>
    <p:sldId id="305" r:id="rId19"/>
    <p:sldId id="306" r:id="rId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03BD"/>
    <a:srgbClr val="006600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45" autoAdjust="0"/>
  </p:normalViewPr>
  <p:slideViewPr>
    <p:cSldViewPr>
      <p:cViewPr>
        <p:scale>
          <a:sx n="66" d="100"/>
          <a:sy n="66" d="100"/>
        </p:scale>
        <p:origin x="1506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A64A77-6342-4981-9C6B-8B7C0D184FE8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84CD91-B9BD-4BC8-BC2A-0C1C8DACAB90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2800" b="1" dirty="0" smtClean="0"/>
            <a:t>Drift</a:t>
          </a:r>
          <a:endParaRPr lang="en-US" sz="2800" b="1" dirty="0"/>
        </a:p>
      </dgm:t>
    </dgm:pt>
    <dgm:pt modelId="{E1A3DCD1-17BA-42D8-9DEE-DA5F4610679B}" type="parTrans" cxnId="{F22571E5-54AC-439D-BBA4-4F4B22C0D2EC}">
      <dgm:prSet/>
      <dgm:spPr/>
      <dgm:t>
        <a:bodyPr/>
        <a:lstStyle/>
        <a:p>
          <a:endParaRPr lang="en-US"/>
        </a:p>
      </dgm:t>
    </dgm:pt>
    <dgm:pt modelId="{EF12BFBA-D213-4044-9FB5-8EC89B1CB541}" type="sibTrans" cxnId="{F22571E5-54AC-439D-BBA4-4F4B22C0D2EC}">
      <dgm:prSet/>
      <dgm:spPr/>
      <dgm:t>
        <a:bodyPr/>
        <a:lstStyle/>
        <a:p>
          <a:endParaRPr lang="en-US"/>
        </a:p>
      </dgm:t>
    </dgm:pt>
    <dgm:pt modelId="{3A2453E8-23DE-44AC-8DC3-4232D7110DE4}">
      <dgm:prSet phldrT="[Text]"/>
      <dgm:spPr/>
      <dgm:t>
        <a:bodyPr/>
        <a:lstStyle/>
        <a:p>
          <a:pPr algn="just"/>
          <a:r>
            <a:rPr lang="en-US" b="1" dirty="0" smtClean="0"/>
            <a:t>The electric field (E) is involved in the movement of the charge carrier.</a:t>
          </a:r>
          <a:endParaRPr lang="en-US" b="1" dirty="0"/>
        </a:p>
      </dgm:t>
    </dgm:pt>
    <dgm:pt modelId="{21E8FA05-48EB-4E0D-9848-08A78A514244}" type="parTrans" cxnId="{641C6C89-48C4-4149-B793-04F400DCA7E9}">
      <dgm:prSet/>
      <dgm:spPr/>
      <dgm:t>
        <a:bodyPr/>
        <a:lstStyle/>
        <a:p>
          <a:endParaRPr lang="en-US"/>
        </a:p>
      </dgm:t>
    </dgm:pt>
    <dgm:pt modelId="{B88F67FE-795A-4E7D-B2B9-96914037C675}" type="sibTrans" cxnId="{641C6C89-48C4-4149-B793-04F400DCA7E9}">
      <dgm:prSet/>
      <dgm:spPr/>
      <dgm:t>
        <a:bodyPr/>
        <a:lstStyle/>
        <a:p>
          <a:endParaRPr lang="en-US"/>
        </a:p>
      </dgm:t>
    </dgm:pt>
    <dgm:pt modelId="{AEE9CF5A-5901-421A-AB1A-FB119377B61E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 smtClean="0"/>
            <a:t>Diffusion</a:t>
          </a:r>
          <a:endParaRPr lang="en-US" b="1" dirty="0"/>
        </a:p>
      </dgm:t>
    </dgm:pt>
    <dgm:pt modelId="{00F278C4-3928-4B38-8A23-7D0B236E0C50}" type="parTrans" cxnId="{ED537935-7ECC-46B0-9315-B63DB5930960}">
      <dgm:prSet/>
      <dgm:spPr/>
      <dgm:t>
        <a:bodyPr/>
        <a:lstStyle/>
        <a:p>
          <a:endParaRPr lang="en-US"/>
        </a:p>
      </dgm:t>
    </dgm:pt>
    <dgm:pt modelId="{562950BE-1BD4-4CCF-8F44-FF7B0744F88E}" type="sibTrans" cxnId="{ED537935-7ECC-46B0-9315-B63DB5930960}">
      <dgm:prSet/>
      <dgm:spPr/>
      <dgm:t>
        <a:bodyPr/>
        <a:lstStyle/>
        <a:p>
          <a:endParaRPr lang="en-US"/>
        </a:p>
      </dgm:t>
    </dgm:pt>
    <dgm:pt modelId="{7131AF2C-8F2C-46B3-8F08-7784138D37C5}">
      <dgm:prSet phldrT="[Text]"/>
      <dgm:spPr/>
      <dgm:t>
        <a:bodyPr/>
        <a:lstStyle/>
        <a:p>
          <a:r>
            <a:rPr lang="en-US" b="1" dirty="0" smtClean="0"/>
            <a:t>The movement or flow of the charge carrier due to density gradient (</a:t>
          </a:r>
          <a:r>
            <a:rPr lang="en-US" b="1" dirty="0" err="1" smtClean="0"/>
            <a:t>dn</a:t>
          </a:r>
          <a:r>
            <a:rPr lang="en-US" b="1" dirty="0" smtClean="0"/>
            <a:t>/</a:t>
          </a:r>
          <a:r>
            <a:rPr lang="en-US" b="1" dirty="0" err="1" smtClean="0"/>
            <a:t>dx</a:t>
          </a:r>
          <a:r>
            <a:rPr lang="en-US" b="1" dirty="0" smtClean="0"/>
            <a:t>)</a:t>
          </a:r>
          <a:endParaRPr lang="en-US" b="1" dirty="0"/>
        </a:p>
      </dgm:t>
    </dgm:pt>
    <dgm:pt modelId="{577A4BB3-EA54-4D3C-8805-72E723C43655}" type="parTrans" cxnId="{CBEAE2B3-3067-4918-965B-1B36DD3BABDD}">
      <dgm:prSet/>
      <dgm:spPr/>
      <dgm:t>
        <a:bodyPr/>
        <a:lstStyle/>
        <a:p>
          <a:endParaRPr lang="en-US"/>
        </a:p>
      </dgm:t>
    </dgm:pt>
    <dgm:pt modelId="{86194459-C6D8-4B87-A2AA-8A01259CD204}" type="sibTrans" cxnId="{CBEAE2B3-3067-4918-965B-1B36DD3BABDD}">
      <dgm:prSet/>
      <dgm:spPr/>
      <dgm:t>
        <a:bodyPr/>
        <a:lstStyle/>
        <a:p>
          <a:endParaRPr lang="en-US"/>
        </a:p>
      </dgm:t>
    </dgm:pt>
    <dgm:pt modelId="{2A2AA176-2015-4FB2-8E60-5DFF8C99A38F}">
      <dgm:prSet phldrT="[Text]" phldr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B7AA8356-1A10-49EC-B337-F03EDFC1A950}" type="sibTrans" cxnId="{7CE8678B-D275-4E51-AA9C-C06469A0167D}">
      <dgm:prSet/>
      <dgm:spPr/>
      <dgm:t>
        <a:bodyPr/>
        <a:lstStyle/>
        <a:p>
          <a:endParaRPr lang="en-US"/>
        </a:p>
      </dgm:t>
    </dgm:pt>
    <dgm:pt modelId="{0FDD7A36-57D2-4EFF-B522-AECFE88CAE72}" type="parTrans" cxnId="{7CE8678B-D275-4E51-AA9C-C06469A0167D}">
      <dgm:prSet/>
      <dgm:spPr/>
      <dgm:t>
        <a:bodyPr/>
        <a:lstStyle/>
        <a:p>
          <a:endParaRPr lang="en-US"/>
        </a:p>
      </dgm:t>
    </dgm:pt>
    <dgm:pt modelId="{62381EEC-9825-4778-A98C-47D4C3A580FD}" type="pres">
      <dgm:prSet presAssocID="{FAA64A77-6342-4981-9C6B-8B7C0D184FE8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319EFA8-3714-408A-91CB-B26D7042C0FC}" type="pres">
      <dgm:prSet presAssocID="{9484CD91-B9BD-4BC8-BC2A-0C1C8DACAB90}" presName="posSpace" presStyleCnt="0"/>
      <dgm:spPr/>
    </dgm:pt>
    <dgm:pt modelId="{154DB7D7-7A32-4520-A4AD-A64C6E6C8F2B}" type="pres">
      <dgm:prSet presAssocID="{9484CD91-B9BD-4BC8-BC2A-0C1C8DACAB90}" presName="vertFlow" presStyleCnt="0"/>
      <dgm:spPr/>
    </dgm:pt>
    <dgm:pt modelId="{676A6DF1-ACFB-44A1-B209-127441EBEA69}" type="pres">
      <dgm:prSet presAssocID="{9484CD91-B9BD-4BC8-BC2A-0C1C8DACAB90}" presName="topSpace" presStyleCnt="0"/>
      <dgm:spPr/>
    </dgm:pt>
    <dgm:pt modelId="{E8462E82-6991-4DD1-A1D7-D4CDE3863F76}" type="pres">
      <dgm:prSet presAssocID="{9484CD91-B9BD-4BC8-BC2A-0C1C8DACAB90}" presName="firstComp" presStyleCnt="0"/>
      <dgm:spPr/>
    </dgm:pt>
    <dgm:pt modelId="{6FB28105-EFC6-4964-97E8-2733A55221AE}" type="pres">
      <dgm:prSet presAssocID="{9484CD91-B9BD-4BC8-BC2A-0C1C8DACAB90}" presName="firstChild" presStyleLbl="bgAccFollowNode1" presStyleIdx="0" presStyleCnt="3" custLinFactNeighborX="-293" custLinFactNeighborY="-872"/>
      <dgm:spPr/>
      <dgm:t>
        <a:bodyPr/>
        <a:lstStyle/>
        <a:p>
          <a:endParaRPr lang="en-US"/>
        </a:p>
      </dgm:t>
    </dgm:pt>
    <dgm:pt modelId="{996526C4-6AA9-453D-825C-E3D422EA09C6}" type="pres">
      <dgm:prSet presAssocID="{9484CD91-B9BD-4BC8-BC2A-0C1C8DACAB90}" presName="firstChildTx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385851-B49B-424F-968E-2B0CFD572BF9}" type="pres">
      <dgm:prSet presAssocID="{9484CD91-B9BD-4BC8-BC2A-0C1C8DACAB90}" presName="negSpace" presStyleCnt="0"/>
      <dgm:spPr/>
    </dgm:pt>
    <dgm:pt modelId="{5965AEBD-A4C6-4517-B247-33E26342DD60}" type="pres">
      <dgm:prSet presAssocID="{9484CD91-B9BD-4BC8-BC2A-0C1C8DACAB90}" presName="circle" presStyleLbl="node1" presStyleIdx="0" presStyleCnt="2" custLinFactNeighborX="-7320"/>
      <dgm:spPr/>
      <dgm:t>
        <a:bodyPr/>
        <a:lstStyle/>
        <a:p>
          <a:endParaRPr lang="en-US"/>
        </a:p>
      </dgm:t>
    </dgm:pt>
    <dgm:pt modelId="{31D53868-3BDA-4EF4-AE04-82614B99652F}" type="pres">
      <dgm:prSet presAssocID="{EF12BFBA-D213-4044-9FB5-8EC89B1CB541}" presName="transSpace" presStyleCnt="0"/>
      <dgm:spPr/>
    </dgm:pt>
    <dgm:pt modelId="{AA42E968-F3A4-4A4E-89D0-4A12EE76D331}" type="pres">
      <dgm:prSet presAssocID="{AEE9CF5A-5901-421A-AB1A-FB119377B61E}" presName="posSpace" presStyleCnt="0"/>
      <dgm:spPr/>
    </dgm:pt>
    <dgm:pt modelId="{1D2C9E03-50A5-4640-9DC6-0DC0B6768CBF}" type="pres">
      <dgm:prSet presAssocID="{AEE9CF5A-5901-421A-AB1A-FB119377B61E}" presName="vertFlow" presStyleCnt="0"/>
      <dgm:spPr/>
    </dgm:pt>
    <dgm:pt modelId="{EED05174-7B89-442D-9C46-613BE34A8EDC}" type="pres">
      <dgm:prSet presAssocID="{AEE9CF5A-5901-421A-AB1A-FB119377B61E}" presName="topSpace" presStyleCnt="0"/>
      <dgm:spPr/>
    </dgm:pt>
    <dgm:pt modelId="{4270204E-EDF0-4330-9A76-3E2DFAA5F661}" type="pres">
      <dgm:prSet presAssocID="{AEE9CF5A-5901-421A-AB1A-FB119377B61E}" presName="firstComp" presStyleCnt="0"/>
      <dgm:spPr/>
    </dgm:pt>
    <dgm:pt modelId="{87E90644-A0DC-4458-A3F8-06D48D7946B3}" type="pres">
      <dgm:prSet presAssocID="{AEE9CF5A-5901-421A-AB1A-FB119377B61E}" presName="firstChild" presStyleLbl="bgAccFollowNode1" presStyleIdx="1" presStyleCnt="3" custLinFactNeighborX="-8502"/>
      <dgm:spPr/>
      <dgm:t>
        <a:bodyPr/>
        <a:lstStyle/>
        <a:p>
          <a:endParaRPr lang="en-US"/>
        </a:p>
      </dgm:t>
    </dgm:pt>
    <dgm:pt modelId="{436023ED-22A2-4C3F-A2C4-59ACE1E2AE91}" type="pres">
      <dgm:prSet presAssocID="{AEE9CF5A-5901-421A-AB1A-FB119377B61E}" presName="firstChildTx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8399AF-8642-4133-8DDD-FEF812D7AA65}" type="pres">
      <dgm:prSet presAssocID="{2A2AA176-2015-4FB2-8E60-5DFF8C99A38F}" presName="comp" presStyleCnt="0"/>
      <dgm:spPr/>
    </dgm:pt>
    <dgm:pt modelId="{902AA632-9978-4236-A670-00CE2161E536}" type="pres">
      <dgm:prSet presAssocID="{2A2AA176-2015-4FB2-8E60-5DFF8C99A38F}" presName="child" presStyleLbl="bgAccFollowNode1" presStyleIdx="2" presStyleCnt="3" custScaleX="83152" custScaleY="113817" custLinFactNeighborX="-14142" custLinFactNeighborY="3612"/>
      <dgm:spPr/>
      <dgm:t>
        <a:bodyPr/>
        <a:lstStyle/>
        <a:p>
          <a:endParaRPr lang="en-US"/>
        </a:p>
      </dgm:t>
    </dgm:pt>
    <dgm:pt modelId="{DE9DDB55-035F-4C29-89EB-4404E6A11EB5}" type="pres">
      <dgm:prSet presAssocID="{2A2AA176-2015-4FB2-8E60-5DFF8C99A38F}" presName="childTx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70F170-8836-4250-97BC-73FB4BCFE697}" type="pres">
      <dgm:prSet presAssocID="{AEE9CF5A-5901-421A-AB1A-FB119377B61E}" presName="negSpace" presStyleCnt="0"/>
      <dgm:spPr/>
    </dgm:pt>
    <dgm:pt modelId="{2C20C4BD-A5CF-4753-8B30-A4531C292D39}" type="pres">
      <dgm:prSet presAssocID="{AEE9CF5A-5901-421A-AB1A-FB119377B61E}" presName="circle" presStyleLbl="node1" presStyleIdx="1" presStyleCnt="2" custLinFactNeighborX="-7549"/>
      <dgm:spPr/>
      <dgm:t>
        <a:bodyPr/>
        <a:lstStyle/>
        <a:p>
          <a:endParaRPr lang="en-US"/>
        </a:p>
      </dgm:t>
    </dgm:pt>
  </dgm:ptLst>
  <dgm:cxnLst>
    <dgm:cxn modelId="{9FAF6EC2-87FC-4DB3-897E-7B24262560B0}" type="presOf" srcId="{FAA64A77-6342-4981-9C6B-8B7C0D184FE8}" destId="{62381EEC-9825-4778-A98C-47D4C3A580FD}" srcOrd="0" destOrd="0" presId="urn:microsoft.com/office/officeart/2005/8/layout/hList9"/>
    <dgm:cxn modelId="{641C6C89-48C4-4149-B793-04F400DCA7E9}" srcId="{9484CD91-B9BD-4BC8-BC2A-0C1C8DACAB90}" destId="{3A2453E8-23DE-44AC-8DC3-4232D7110DE4}" srcOrd="0" destOrd="0" parTransId="{21E8FA05-48EB-4E0D-9848-08A78A514244}" sibTransId="{B88F67FE-795A-4E7D-B2B9-96914037C675}"/>
    <dgm:cxn modelId="{ED537935-7ECC-46B0-9315-B63DB5930960}" srcId="{FAA64A77-6342-4981-9C6B-8B7C0D184FE8}" destId="{AEE9CF5A-5901-421A-AB1A-FB119377B61E}" srcOrd="1" destOrd="0" parTransId="{00F278C4-3928-4B38-8A23-7D0B236E0C50}" sibTransId="{562950BE-1BD4-4CCF-8F44-FF7B0744F88E}"/>
    <dgm:cxn modelId="{E449F569-CF44-41BF-AE2D-F8EC2A1B0E6D}" type="presOf" srcId="{2A2AA176-2015-4FB2-8E60-5DFF8C99A38F}" destId="{DE9DDB55-035F-4C29-89EB-4404E6A11EB5}" srcOrd="1" destOrd="0" presId="urn:microsoft.com/office/officeart/2005/8/layout/hList9"/>
    <dgm:cxn modelId="{F22571E5-54AC-439D-BBA4-4F4B22C0D2EC}" srcId="{FAA64A77-6342-4981-9C6B-8B7C0D184FE8}" destId="{9484CD91-B9BD-4BC8-BC2A-0C1C8DACAB90}" srcOrd="0" destOrd="0" parTransId="{E1A3DCD1-17BA-42D8-9DEE-DA5F4610679B}" sibTransId="{EF12BFBA-D213-4044-9FB5-8EC89B1CB541}"/>
    <dgm:cxn modelId="{8388E173-4C68-40D7-9A95-025E1E620EC4}" type="presOf" srcId="{3A2453E8-23DE-44AC-8DC3-4232D7110DE4}" destId="{6FB28105-EFC6-4964-97E8-2733A55221AE}" srcOrd="0" destOrd="0" presId="urn:microsoft.com/office/officeart/2005/8/layout/hList9"/>
    <dgm:cxn modelId="{428224E7-8A54-4A86-BDD4-05848AEEA6B7}" type="presOf" srcId="{7131AF2C-8F2C-46B3-8F08-7784138D37C5}" destId="{87E90644-A0DC-4458-A3F8-06D48D7946B3}" srcOrd="0" destOrd="0" presId="urn:microsoft.com/office/officeart/2005/8/layout/hList9"/>
    <dgm:cxn modelId="{CBEAE2B3-3067-4918-965B-1B36DD3BABDD}" srcId="{AEE9CF5A-5901-421A-AB1A-FB119377B61E}" destId="{7131AF2C-8F2C-46B3-8F08-7784138D37C5}" srcOrd="0" destOrd="0" parTransId="{577A4BB3-EA54-4D3C-8805-72E723C43655}" sibTransId="{86194459-C6D8-4B87-A2AA-8A01259CD204}"/>
    <dgm:cxn modelId="{B3B673EA-4A0A-4332-89A9-1A1BCD2D37E2}" type="presOf" srcId="{9484CD91-B9BD-4BC8-BC2A-0C1C8DACAB90}" destId="{5965AEBD-A4C6-4517-B247-33E26342DD60}" srcOrd="0" destOrd="0" presId="urn:microsoft.com/office/officeart/2005/8/layout/hList9"/>
    <dgm:cxn modelId="{3775ED30-49B3-4D4D-B26B-7F5A8BE12CED}" type="presOf" srcId="{7131AF2C-8F2C-46B3-8F08-7784138D37C5}" destId="{436023ED-22A2-4C3F-A2C4-59ACE1E2AE91}" srcOrd="1" destOrd="0" presId="urn:microsoft.com/office/officeart/2005/8/layout/hList9"/>
    <dgm:cxn modelId="{FDAEE9C1-C5AF-4C2D-879B-9C094AB60425}" type="presOf" srcId="{2A2AA176-2015-4FB2-8E60-5DFF8C99A38F}" destId="{902AA632-9978-4236-A670-00CE2161E536}" srcOrd="0" destOrd="0" presId="urn:microsoft.com/office/officeart/2005/8/layout/hList9"/>
    <dgm:cxn modelId="{1D55339E-6445-4E52-A883-456E496D3C11}" type="presOf" srcId="{3A2453E8-23DE-44AC-8DC3-4232D7110DE4}" destId="{996526C4-6AA9-453D-825C-E3D422EA09C6}" srcOrd="1" destOrd="0" presId="urn:microsoft.com/office/officeart/2005/8/layout/hList9"/>
    <dgm:cxn modelId="{A188A82D-84B4-4A68-90CF-9BBA5A12A1FA}" type="presOf" srcId="{AEE9CF5A-5901-421A-AB1A-FB119377B61E}" destId="{2C20C4BD-A5CF-4753-8B30-A4531C292D39}" srcOrd="0" destOrd="0" presId="urn:microsoft.com/office/officeart/2005/8/layout/hList9"/>
    <dgm:cxn modelId="{7CE8678B-D275-4E51-AA9C-C06469A0167D}" srcId="{AEE9CF5A-5901-421A-AB1A-FB119377B61E}" destId="{2A2AA176-2015-4FB2-8E60-5DFF8C99A38F}" srcOrd="1" destOrd="0" parTransId="{0FDD7A36-57D2-4EFF-B522-AECFE88CAE72}" sibTransId="{B7AA8356-1A10-49EC-B337-F03EDFC1A950}"/>
    <dgm:cxn modelId="{903BA518-C287-4FA9-84B9-EEFF67488F3C}" type="presParOf" srcId="{62381EEC-9825-4778-A98C-47D4C3A580FD}" destId="{D319EFA8-3714-408A-91CB-B26D7042C0FC}" srcOrd="0" destOrd="0" presId="urn:microsoft.com/office/officeart/2005/8/layout/hList9"/>
    <dgm:cxn modelId="{CF003E73-FB54-464E-8FF5-3E7D856E0C6A}" type="presParOf" srcId="{62381EEC-9825-4778-A98C-47D4C3A580FD}" destId="{154DB7D7-7A32-4520-A4AD-A64C6E6C8F2B}" srcOrd="1" destOrd="0" presId="urn:microsoft.com/office/officeart/2005/8/layout/hList9"/>
    <dgm:cxn modelId="{D7DF1397-86B5-4261-AA3E-88B7012E9339}" type="presParOf" srcId="{154DB7D7-7A32-4520-A4AD-A64C6E6C8F2B}" destId="{676A6DF1-ACFB-44A1-B209-127441EBEA69}" srcOrd="0" destOrd="0" presId="urn:microsoft.com/office/officeart/2005/8/layout/hList9"/>
    <dgm:cxn modelId="{8BDCF272-12BC-418E-9048-121D643097CB}" type="presParOf" srcId="{154DB7D7-7A32-4520-A4AD-A64C6E6C8F2B}" destId="{E8462E82-6991-4DD1-A1D7-D4CDE3863F76}" srcOrd="1" destOrd="0" presId="urn:microsoft.com/office/officeart/2005/8/layout/hList9"/>
    <dgm:cxn modelId="{C104FC17-81CD-4FE0-A8C2-E48F445A982D}" type="presParOf" srcId="{E8462E82-6991-4DD1-A1D7-D4CDE3863F76}" destId="{6FB28105-EFC6-4964-97E8-2733A55221AE}" srcOrd="0" destOrd="0" presId="urn:microsoft.com/office/officeart/2005/8/layout/hList9"/>
    <dgm:cxn modelId="{36CA720F-C006-4645-84D2-3CA1026CB56F}" type="presParOf" srcId="{E8462E82-6991-4DD1-A1D7-D4CDE3863F76}" destId="{996526C4-6AA9-453D-825C-E3D422EA09C6}" srcOrd="1" destOrd="0" presId="urn:microsoft.com/office/officeart/2005/8/layout/hList9"/>
    <dgm:cxn modelId="{C626EDAD-976E-4D35-BD65-3C1AFEA69A96}" type="presParOf" srcId="{62381EEC-9825-4778-A98C-47D4C3A580FD}" destId="{DC385851-B49B-424F-968E-2B0CFD572BF9}" srcOrd="2" destOrd="0" presId="urn:microsoft.com/office/officeart/2005/8/layout/hList9"/>
    <dgm:cxn modelId="{525DCD07-1206-47BF-97F5-3A2F8C406D75}" type="presParOf" srcId="{62381EEC-9825-4778-A98C-47D4C3A580FD}" destId="{5965AEBD-A4C6-4517-B247-33E26342DD60}" srcOrd="3" destOrd="0" presId="urn:microsoft.com/office/officeart/2005/8/layout/hList9"/>
    <dgm:cxn modelId="{6EAF52B6-5A47-4433-88E3-E06AB0332855}" type="presParOf" srcId="{62381EEC-9825-4778-A98C-47D4C3A580FD}" destId="{31D53868-3BDA-4EF4-AE04-82614B99652F}" srcOrd="4" destOrd="0" presId="urn:microsoft.com/office/officeart/2005/8/layout/hList9"/>
    <dgm:cxn modelId="{411709F5-78D4-451E-AD54-A85935B592C8}" type="presParOf" srcId="{62381EEC-9825-4778-A98C-47D4C3A580FD}" destId="{AA42E968-F3A4-4A4E-89D0-4A12EE76D331}" srcOrd="5" destOrd="0" presId="urn:microsoft.com/office/officeart/2005/8/layout/hList9"/>
    <dgm:cxn modelId="{3A71AF69-D5D9-4E97-AFD2-EFD646D5139E}" type="presParOf" srcId="{62381EEC-9825-4778-A98C-47D4C3A580FD}" destId="{1D2C9E03-50A5-4640-9DC6-0DC0B6768CBF}" srcOrd="6" destOrd="0" presId="urn:microsoft.com/office/officeart/2005/8/layout/hList9"/>
    <dgm:cxn modelId="{A835A914-EE2B-4D58-A419-0F6210B97F70}" type="presParOf" srcId="{1D2C9E03-50A5-4640-9DC6-0DC0B6768CBF}" destId="{EED05174-7B89-442D-9C46-613BE34A8EDC}" srcOrd="0" destOrd="0" presId="urn:microsoft.com/office/officeart/2005/8/layout/hList9"/>
    <dgm:cxn modelId="{32E5D6F8-F338-4B6E-A64F-4D2175D88BD7}" type="presParOf" srcId="{1D2C9E03-50A5-4640-9DC6-0DC0B6768CBF}" destId="{4270204E-EDF0-4330-9A76-3E2DFAA5F661}" srcOrd="1" destOrd="0" presId="urn:microsoft.com/office/officeart/2005/8/layout/hList9"/>
    <dgm:cxn modelId="{CD76BF76-DC00-481A-94B0-D5789BE50F51}" type="presParOf" srcId="{4270204E-EDF0-4330-9A76-3E2DFAA5F661}" destId="{87E90644-A0DC-4458-A3F8-06D48D7946B3}" srcOrd="0" destOrd="0" presId="urn:microsoft.com/office/officeart/2005/8/layout/hList9"/>
    <dgm:cxn modelId="{87F79B5A-95BE-4E70-923B-FAB7B2C8ADA8}" type="presParOf" srcId="{4270204E-EDF0-4330-9A76-3E2DFAA5F661}" destId="{436023ED-22A2-4C3F-A2C4-59ACE1E2AE91}" srcOrd="1" destOrd="0" presId="urn:microsoft.com/office/officeart/2005/8/layout/hList9"/>
    <dgm:cxn modelId="{27CE729C-12E6-4BD2-A7EC-27F8CD1F0E98}" type="presParOf" srcId="{1D2C9E03-50A5-4640-9DC6-0DC0B6768CBF}" destId="{308399AF-8642-4133-8DDD-FEF812D7AA65}" srcOrd="2" destOrd="0" presId="urn:microsoft.com/office/officeart/2005/8/layout/hList9"/>
    <dgm:cxn modelId="{1065C942-CB2D-4D5D-A035-009DE7F30B93}" type="presParOf" srcId="{308399AF-8642-4133-8DDD-FEF812D7AA65}" destId="{902AA632-9978-4236-A670-00CE2161E536}" srcOrd="0" destOrd="0" presId="urn:microsoft.com/office/officeart/2005/8/layout/hList9"/>
    <dgm:cxn modelId="{AF641134-36F0-4C8C-856B-68FB7AEA5BB7}" type="presParOf" srcId="{308399AF-8642-4133-8DDD-FEF812D7AA65}" destId="{DE9DDB55-035F-4C29-89EB-4404E6A11EB5}" srcOrd="1" destOrd="0" presId="urn:microsoft.com/office/officeart/2005/8/layout/hList9"/>
    <dgm:cxn modelId="{1FA886B0-7A0C-4C33-AB64-D3BD7DCF64E9}" type="presParOf" srcId="{62381EEC-9825-4778-A98C-47D4C3A580FD}" destId="{D970F170-8836-4250-97BC-73FB4BCFE697}" srcOrd="7" destOrd="0" presId="urn:microsoft.com/office/officeart/2005/8/layout/hList9"/>
    <dgm:cxn modelId="{154F17E5-0929-4AAC-8161-E86309FC7B47}" type="presParOf" srcId="{62381EEC-9825-4778-A98C-47D4C3A580FD}" destId="{2C20C4BD-A5CF-4753-8B30-A4531C292D39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28105-EFC6-4964-97E8-2733A55221AE}">
      <dsp:nvSpPr>
        <dsp:cNvPr id="0" name=""/>
        <dsp:cNvSpPr/>
      </dsp:nvSpPr>
      <dsp:spPr>
        <a:xfrm>
          <a:off x="1453620" y="759299"/>
          <a:ext cx="2737367" cy="18258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9352" rIns="149352" bIns="149352" numCol="1" spcCol="1270" anchor="ctr" anchorCtr="0">
          <a:noAutofit/>
        </a:bodyPr>
        <a:lstStyle/>
        <a:p>
          <a:pPr lvl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The electric field (E) is involved in the movement of the charge carrier.</a:t>
          </a:r>
          <a:endParaRPr lang="en-US" sz="2100" b="1" kern="1200" dirty="0"/>
        </a:p>
      </dsp:txBody>
      <dsp:txXfrm>
        <a:off x="1891599" y="759299"/>
        <a:ext cx="2299388" cy="1825824"/>
      </dsp:txXfrm>
    </dsp:sp>
    <dsp:sp modelId="{5965AEBD-A4C6-4517-B247-33E26342DD60}">
      <dsp:nvSpPr>
        <dsp:cNvPr id="0" name=""/>
        <dsp:cNvSpPr/>
      </dsp:nvSpPr>
      <dsp:spPr>
        <a:xfrm>
          <a:off x="0" y="45256"/>
          <a:ext cx="1824911" cy="18249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Drift</a:t>
          </a:r>
          <a:endParaRPr lang="en-US" sz="2800" b="1" kern="1200" dirty="0"/>
        </a:p>
      </dsp:txBody>
      <dsp:txXfrm>
        <a:off x="267252" y="312508"/>
        <a:ext cx="1290407" cy="1290407"/>
      </dsp:txXfrm>
    </dsp:sp>
    <dsp:sp modelId="{87E90644-A0DC-4458-A3F8-06D48D7946B3}">
      <dsp:nvSpPr>
        <dsp:cNvPr id="0" name=""/>
        <dsp:cNvSpPr/>
      </dsp:nvSpPr>
      <dsp:spPr>
        <a:xfrm>
          <a:off x="5791189" y="775220"/>
          <a:ext cx="2737367" cy="18258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9352" rIns="149352" bIns="149352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The movement or flow of the charge carrier due to density gradient (</a:t>
          </a:r>
          <a:r>
            <a:rPr lang="en-US" sz="2100" b="1" kern="1200" dirty="0" err="1" smtClean="0"/>
            <a:t>dn</a:t>
          </a:r>
          <a:r>
            <a:rPr lang="en-US" sz="2100" b="1" kern="1200" dirty="0" smtClean="0"/>
            <a:t>/</a:t>
          </a:r>
          <a:r>
            <a:rPr lang="en-US" sz="2100" b="1" kern="1200" dirty="0" err="1" smtClean="0"/>
            <a:t>dx</a:t>
          </a:r>
          <a:r>
            <a:rPr lang="en-US" sz="2100" b="1" kern="1200" dirty="0" smtClean="0"/>
            <a:t>)</a:t>
          </a:r>
          <a:endParaRPr lang="en-US" sz="2100" b="1" kern="1200" dirty="0"/>
        </a:p>
      </dsp:txBody>
      <dsp:txXfrm>
        <a:off x="6229168" y="775220"/>
        <a:ext cx="2299388" cy="1825824"/>
      </dsp:txXfrm>
    </dsp:sp>
    <dsp:sp modelId="{902AA632-9978-4236-A670-00CE2161E536}">
      <dsp:nvSpPr>
        <dsp:cNvPr id="0" name=""/>
        <dsp:cNvSpPr/>
      </dsp:nvSpPr>
      <dsp:spPr>
        <a:xfrm>
          <a:off x="5867397" y="2646301"/>
          <a:ext cx="2276176" cy="2078098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9352" rIns="149352" bIns="149352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6231586" y="2646301"/>
        <a:ext cx="1911987" cy="2078098"/>
      </dsp:txXfrm>
    </dsp:sp>
    <dsp:sp modelId="{2C20C4BD-A5CF-4753-8B30-A4531C292D39}">
      <dsp:nvSpPr>
        <dsp:cNvPr id="0" name=""/>
        <dsp:cNvSpPr/>
      </dsp:nvSpPr>
      <dsp:spPr>
        <a:xfrm>
          <a:off x="4247137" y="45256"/>
          <a:ext cx="1824911" cy="18249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Diffusion</a:t>
          </a:r>
          <a:endParaRPr lang="en-US" sz="2600" b="1" kern="1200" dirty="0"/>
        </a:p>
      </dsp:txBody>
      <dsp:txXfrm>
        <a:off x="4514389" y="312508"/>
        <a:ext cx="1290407" cy="12904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E497882-FD0D-4DAF-8556-20F036AEC274}" type="datetimeFigureOut">
              <a:rPr lang="en-US"/>
              <a:pPr>
                <a:defRPr/>
              </a:pPr>
              <a:t>11/9/2020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C9511F0-3F38-4560-9864-965897C1D1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295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9511F0-3F38-4560-9864-965897C1D1F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70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7E388D-E70E-4064-9A25-70CC13D6E895}" type="datetime1">
              <a:rPr lang="en-US"/>
              <a:pPr>
                <a:defRPr/>
              </a:pPr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AD1EE0-811D-4BC8-A24E-E3829FCC72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2A038C-263E-4AB8-BFE9-BE78F7F01003}" type="datetime1">
              <a:rPr lang="en-US"/>
              <a:pPr>
                <a:defRPr/>
              </a:pPr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D1590E-1E5E-4F27-AEA7-CDACF30FEE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9EDC9F-A49B-4D75-9F51-14E4584D2570}" type="datetime1">
              <a:rPr lang="en-US"/>
              <a:pPr>
                <a:defRPr/>
              </a:pPr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980DA6-92C9-4769-AB32-BCD5DEA007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0E5C8-5E66-4A44-A652-9FA7A3115A2A}" type="datetime1">
              <a:rPr lang="en-US"/>
              <a:pPr>
                <a:defRPr/>
              </a:pPr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78D19B-BFBC-44AC-8CB9-3D09A627F8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FCAE11-927B-4CDE-AA1E-BE75490529AC}" type="datetime1">
              <a:rPr lang="en-US"/>
              <a:pPr>
                <a:defRPr/>
              </a:pPr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9B1CF3-5FE9-43E4-95F8-CE650E03FB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F9EC4A-6455-4201-AB81-017FD4D76664}" type="datetime1">
              <a:rPr lang="en-US"/>
              <a:pPr>
                <a:defRPr/>
              </a:pPr>
              <a:t>11/9/2020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30CB16-868F-4253-8A89-654F05808E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FBAEA4-A96D-4BBC-8CE9-2800B44D5568}" type="datetime1">
              <a:rPr lang="en-US"/>
              <a:pPr>
                <a:defRPr/>
              </a:pPr>
              <a:t>11/9/2020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4B09F3-6192-4A4E-8451-53DE09012E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C4035D-9CEE-49ED-BCD0-A6B5223B6552}" type="datetime1">
              <a:rPr lang="en-US"/>
              <a:pPr>
                <a:defRPr/>
              </a:pPr>
              <a:t>11/9/2020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69EAD-62E3-4D36-9299-454F00D65B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12818-88C8-471E-965D-CF7AB38C3CEB}" type="datetime1">
              <a:rPr lang="en-US"/>
              <a:pPr>
                <a:defRPr/>
              </a:pPr>
              <a:t>11/9/2020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CF0AC4-F9ED-465D-8469-D63C8C2A68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20ABA4-FC71-422B-B957-725E677429F0}" type="datetime1">
              <a:rPr lang="en-US"/>
              <a:pPr>
                <a:defRPr/>
              </a:pPr>
              <a:t>11/9/2020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2F2DBC-B8DE-452D-9B8A-A98D7F853E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73A46F-D138-46EC-AC99-1BF55BE450FC}" type="datetime1">
              <a:rPr lang="en-US"/>
              <a:pPr>
                <a:defRPr/>
              </a:pPr>
              <a:t>11/9/2020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379DB-49B2-434B-BEF5-9BF6C54056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A92B82D-B2D8-4E40-A849-E5BC58563762}" type="datetime1">
              <a:rPr lang="en-US"/>
              <a:pPr>
                <a:defRPr/>
              </a:pPr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ED12E93-F0BF-4E17-8740-8C04187FEF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physics-and-radio-electronics.com/electronic-devices-and-circuits/semiconductor/extrinsic-semiconductor/p-type-semiconductor.html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emf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15.emf"/><Relationship Id="rId3" Type="http://schemas.openxmlformats.org/officeDocument/2006/relationships/image" Target="../media/image10.jpeg"/><Relationship Id="rId7" Type="http://schemas.openxmlformats.org/officeDocument/2006/relationships/image" Target="../media/image12.e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15906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152400"/>
            <a:ext cx="17907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2743200" y="6096000"/>
            <a:ext cx="3657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18PYB103J Module-II Lecture-7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3" name="TextBox 6"/>
          <p:cNvSpPr txBox="1">
            <a:spLocks noChangeArrowheads="1"/>
          </p:cNvSpPr>
          <p:nvPr/>
        </p:nvSpPr>
        <p:spPr bwMode="auto">
          <a:xfrm>
            <a:off x="228600" y="1066800"/>
            <a:ext cx="8610600" cy="1938992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DEPARTMENT OF PHYSICS AND NANOTECHNOLOGY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SRM INSTITUTE OF SCIENCE AND TECHNOLOGY</a:t>
            </a:r>
          </a:p>
          <a:p>
            <a:pPr algn="ctr"/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B9F705-86A8-433A-8A73-41A79ED43D2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24150" y="3974068"/>
            <a:ext cx="4895700" cy="400110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18PYB103J –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Semiconduuctor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Physics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600201"/>
            <a:ext cx="7086600" cy="4419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4275" name="TextBox 3"/>
          <p:cNvSpPr>
            <a:spLocks noChangeArrowheads="1"/>
          </p:cNvSpPr>
          <p:nvPr/>
        </p:nvSpPr>
        <p:spPr bwMode="auto">
          <a:xfrm>
            <a:off x="1295400" y="914400"/>
            <a:ext cx="4800599" cy="4619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 baseline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 baseline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 baseline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 baseline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 baseline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defRPr>
            </a:lvl5pPr>
          </a:lstStyle>
          <a:p>
            <a:pPr eaLnBrk="1" hangingPunct="1"/>
            <a:r>
              <a:rPr sz="24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ym typeface="Wingdings"/>
              </a:rPr>
              <a:t>Carrier Diffusion</a:t>
            </a:r>
            <a:endParaRPr sz="2400" b="1"/>
          </a:p>
        </p:txBody>
      </p:sp>
      <p:sp>
        <p:nvSpPr>
          <p:cNvPr id="54276" name="Footer Placeholder 3"/>
          <p:cNvSpPr txBox="1">
            <a:spLocks noGrp="1"/>
          </p:cNvSpPr>
          <p:nvPr>
            <p:ph type="ftr" idx="4294967295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  <a:ln cap="flat" algn="ctr">
            <a:round/>
            <a:headEnd type="none" w="med" len="med"/>
            <a:tailEnd type="none" w="med" len="med"/>
          </a:ln>
        </p:spPr>
        <p:txBody>
          <a:bodyPr anchor="b"/>
          <a:lstStyle/>
          <a:p>
            <a:pPr algn="r" fontAlgn="auto"/>
            <a:r>
              <a:rPr lang="de-DE" sz="1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Lucida Sans Unicode" pitchFamily="34" charset="0"/>
                <a:ea typeface="Arial" pitchFamily="34" charset="0"/>
                <a:cs typeface="Arial" pitchFamily="34" charset="0"/>
                <a:sym typeface="Wingdings"/>
              </a:rPr>
              <a:t>Dr. S. RANJITH /  Physics, SRM IST</a:t>
            </a:r>
            <a:endParaRPr lang="en-US" sz="100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54277" name="Slide Number Placeholder 4"/>
          <p:cNvSpPr txBox="1">
            <a:spLocks noGrp="1"/>
          </p:cNvSpPr>
          <p:nvPr>
            <p:ph type="sldNum" idx="4294967295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  <a:ln cap="flat" algn="ctr">
            <a:round/>
            <a:headEnd type="none" w="med" len="med"/>
            <a:tailEnd type="none" w="med" len="med"/>
          </a:ln>
        </p:spPr>
        <p:txBody>
          <a:bodyPr anchor="b"/>
          <a:lstStyle/>
          <a:p>
            <a:pPr algn="r">
              <a:buSzPct val="100000"/>
            </a:pPr>
            <a:fld id="{5C768B44-C9F9-4A73-98B6-000CC1354079}" type="slidenum">
              <a:rPr lang="en-US" altLang="en-US" sz="1000">
                <a:latin typeface="Lucida Sans Unicode" pitchFamily="34" charset="0"/>
              </a:rPr>
              <a:pPr algn="r">
                <a:buSzPct val="100000"/>
              </a:pPr>
              <a:t>10</a:t>
            </a:fld>
            <a:endParaRPr lang="en-US" sz="1000">
              <a:latin typeface="Lucida Sans Unicode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76200"/>
            <a:ext cx="15906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00900" y="104775"/>
            <a:ext cx="17907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2286000" y="6096000"/>
            <a:ext cx="3657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18PYB103J Module-II Lecture-7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CF0AC4-F9ED-465D-8469-D63C8C2A689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3122" y="1799771"/>
            <a:ext cx="4845844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228600" y="1219200"/>
            <a:ext cx="27469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prstClr val="black"/>
                </a:solidFill>
                <a:latin typeface="Calibri"/>
                <a:cs typeface="+mn-cs"/>
                <a:sym typeface="Wingdings"/>
              </a:rPr>
              <a:t>Diffusion Current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5029200" y="1524000"/>
            <a:ext cx="38862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smtClean="0">
                <a:solidFill>
                  <a:srgbClr val="C00000"/>
                </a:solidFill>
              </a:rPr>
              <a:t>The electrons present at left side of the semiconductor material that moves to right side, to reach the uniform concentration of electrons.</a:t>
            </a:r>
          </a:p>
          <a:p>
            <a:pPr algn="just">
              <a:lnSpc>
                <a:spcPct val="150000"/>
              </a:lnSpc>
            </a:pPr>
            <a:r>
              <a:rPr lang="en-US" dirty="0" smtClean="0"/>
              <a:t> </a:t>
            </a:r>
          </a:p>
          <a:p>
            <a:pPr algn="just">
              <a:lnSpc>
                <a:spcPct val="150000"/>
              </a:lnSpc>
            </a:pPr>
            <a:r>
              <a:rPr lang="en-US" b="1" dirty="0" smtClean="0">
                <a:solidFill>
                  <a:srgbClr val="1E03BD"/>
                </a:solidFill>
              </a:rPr>
              <a:t>The semiconductor material achieves equal concentration of electrons. Electrons that moves from left side to right side will constitute current. This current is called diffusion current. </a:t>
            </a:r>
          </a:p>
          <a:p>
            <a:pPr algn="just">
              <a:lnSpc>
                <a:spcPct val="150000"/>
              </a:lnSpc>
            </a:pPr>
            <a:endParaRPr lang="en-US" dirty="0" smtClean="0"/>
          </a:p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rgbClr val="00B050"/>
                </a:solidFill>
              </a:rPr>
              <a:t>.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76200"/>
            <a:ext cx="15906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00900" y="104775"/>
            <a:ext cx="17907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28600" y="5486400"/>
            <a:ext cx="4191000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In </a:t>
            </a:r>
            <a:r>
              <a:rPr lang="en-US" dirty="0" smtClean="0">
                <a:solidFill>
                  <a:srgbClr val="C00000"/>
                </a:solidFill>
                <a:hlinkClick r:id="rId5"/>
              </a:rPr>
              <a:t>p-type semiconductor</a:t>
            </a:r>
            <a:r>
              <a:rPr lang="en-US" dirty="0" smtClean="0">
                <a:solidFill>
                  <a:srgbClr val="C00000"/>
                </a:solidFill>
              </a:rPr>
              <a:t>, the diffusion process occurs in the similar manner.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2209800" y="6353175"/>
            <a:ext cx="3657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18PYB103J Module-II Lecture-7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TextBox 2"/>
          <p:cNvSpPr>
            <a:spLocks noChangeArrowheads="1"/>
          </p:cNvSpPr>
          <p:nvPr/>
        </p:nvSpPr>
        <p:spPr bwMode="auto">
          <a:xfrm>
            <a:off x="0" y="768489"/>
            <a:ext cx="9144000" cy="5632311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 baseline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 baseline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 baseline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 baseline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 baseline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defRPr>
            </a:lvl5pPr>
          </a:lstStyle>
          <a:p>
            <a:pPr eaLnBrk="1" hangingPunct="1"/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Let us suppose that the concentration </a:t>
            </a:r>
            <a:r>
              <a:rPr lang="el-GR"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Δn of electrons varies with distance x</a:t>
            </a:r>
            <a:endParaRPr lang="el-GR" sz="2000" dirty="0">
              <a:solidFill>
                <a:srgbClr val="000000"/>
              </a:solidFill>
            </a:endParaRPr>
          </a:p>
          <a:p>
            <a:pPr eaLnBrk="1" hangingPunct="1"/>
            <a:r>
              <a:rPr lang="el-GR"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In the semiconductor, the concentration of gradient being</a:t>
            </a:r>
            <a:endParaRPr lang="el-GR" sz="2000" dirty="0">
              <a:solidFill>
                <a:srgbClr val="000000"/>
              </a:solidFill>
            </a:endParaRPr>
          </a:p>
          <a:p>
            <a:pPr eaLnBrk="1" hangingPunct="1"/>
            <a:endParaRPr lang="el-GR" sz="2000" dirty="0">
              <a:solidFill>
                <a:srgbClr val="000000"/>
              </a:solidFill>
            </a:endParaRPr>
          </a:p>
          <a:p>
            <a:pPr eaLnBrk="1" hangingPunct="1"/>
            <a:r>
              <a:rPr lang="el-GR"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d(Δn) /dx</a:t>
            </a:r>
            <a:endParaRPr lang="el-GR" sz="2000" dirty="0">
              <a:solidFill>
                <a:srgbClr val="000000"/>
              </a:solidFill>
            </a:endParaRPr>
          </a:p>
          <a:p>
            <a:pPr eaLnBrk="1" hangingPunct="1"/>
            <a:endParaRPr lang="el-GR" sz="2000" dirty="0">
              <a:solidFill>
                <a:srgbClr val="000000"/>
              </a:solidFill>
            </a:endParaRPr>
          </a:p>
          <a:p>
            <a:pPr eaLnBrk="1" hangingPunct="1"/>
            <a:r>
              <a:rPr lang="el-GR" sz="20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E03BD"/>
                </a:solidFill>
                <a:sym typeface="Wingdings"/>
              </a:rPr>
              <a:t>Fick’s law states that the rate at which carriers diffuse is proportional to </a:t>
            </a:r>
            <a:r>
              <a:rPr sz="2000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E03BD"/>
                </a:solidFill>
                <a:sym typeface="Wingdings"/>
              </a:rPr>
              <a:t>t</a:t>
            </a:r>
            <a:r>
              <a:rPr lang="el-GR" sz="2000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E03BD"/>
                </a:solidFill>
                <a:sym typeface="Wingdings"/>
              </a:rPr>
              <a:t>he </a:t>
            </a:r>
            <a:r>
              <a:rPr lang="el-GR" sz="20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E03BD"/>
                </a:solidFill>
                <a:sym typeface="Wingdings"/>
              </a:rPr>
              <a:t>density gradient and the movement is in the direction of negative </a:t>
            </a:r>
            <a:r>
              <a:rPr lang="el-GR" sz="2000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E03BD"/>
                </a:solidFill>
                <a:sym typeface="Wingdings"/>
              </a:rPr>
              <a:t>Gradient</a:t>
            </a:r>
            <a:r>
              <a:rPr lang="el-GR" sz="20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E03BD"/>
                </a:solidFill>
                <a:sym typeface="Wingdings"/>
              </a:rPr>
              <a:t>, the rate of flow of electrons is proportional to</a:t>
            </a:r>
            <a:endParaRPr lang="el-GR" sz="2000" b="1" dirty="0">
              <a:solidFill>
                <a:srgbClr val="1E03BD"/>
              </a:solidFill>
            </a:endParaRPr>
          </a:p>
          <a:p>
            <a:pPr eaLnBrk="1" hangingPunct="1"/>
            <a:endParaRPr lang="el-GR" sz="2000" dirty="0">
              <a:solidFill>
                <a:srgbClr val="000000"/>
              </a:solidFill>
            </a:endParaRPr>
          </a:p>
          <a:p>
            <a:pPr eaLnBrk="1" hangingPunct="1">
              <a:buFontTx/>
              <a:buChar char="-"/>
            </a:pPr>
            <a:r>
              <a:rPr lang="el-GR"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d(Δn) /dx</a:t>
            </a:r>
            <a:endParaRPr lang="el-GR" sz="2000" dirty="0">
              <a:solidFill>
                <a:srgbClr val="000000"/>
              </a:solidFill>
            </a:endParaRPr>
          </a:p>
          <a:p>
            <a:pPr eaLnBrk="1" hangingPunct="1">
              <a:buFontTx/>
              <a:buChar char="-"/>
            </a:pPr>
            <a:endParaRPr lang="el-GR" sz="2000" dirty="0">
              <a:solidFill>
                <a:srgbClr val="000000"/>
              </a:solidFill>
            </a:endParaRPr>
          </a:p>
          <a:p>
            <a:pPr eaLnBrk="1" hangingPunct="1"/>
            <a:r>
              <a:rPr lang="el-GR"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From which the rate of flow across unit area is got, equal to</a:t>
            </a:r>
            <a:endParaRPr lang="el-GR" sz="2000" dirty="0">
              <a:solidFill>
                <a:srgbClr val="000000"/>
              </a:solidFill>
            </a:endParaRPr>
          </a:p>
          <a:p>
            <a:pPr eaLnBrk="1" hangingPunct="1"/>
            <a:endParaRPr lang="el-GR" sz="2000" dirty="0">
              <a:solidFill>
                <a:srgbClr val="000000"/>
              </a:solidFill>
            </a:endParaRPr>
          </a:p>
          <a:p>
            <a:pPr eaLnBrk="1" hangingPunct="1"/>
            <a:r>
              <a:rPr lang="el-GR"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-D</a:t>
            </a:r>
            <a:r>
              <a:rPr sz="2000" baseline="-25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n 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d(</a:t>
            </a:r>
            <a:r>
              <a:rPr lang="el-GR"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Δn) /dx     , Where D</a:t>
            </a:r>
            <a:r>
              <a:rPr sz="2000" baseline="-25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n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is the diffusion coefficient for electron </a:t>
            </a:r>
            <a:endParaRPr sz="2000" dirty="0">
              <a:solidFill>
                <a:srgbClr val="000000"/>
              </a:solidFill>
            </a:endParaRPr>
          </a:p>
          <a:p>
            <a:pPr eaLnBrk="1" hangingPunct="1"/>
            <a:endParaRPr sz="2000" dirty="0">
              <a:solidFill>
                <a:srgbClr val="000000"/>
              </a:solidFill>
            </a:endParaRPr>
          </a:p>
          <a:p>
            <a:pPr eaLnBrk="1" hangingPunct="1"/>
            <a:endParaRPr sz="2000" dirty="0">
              <a:solidFill>
                <a:srgbClr val="000000"/>
              </a:solidFill>
            </a:endParaRPr>
          </a:p>
          <a:p>
            <a:pPr eaLnBrk="1" hangingPunct="1"/>
            <a:r>
              <a:rPr sz="20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J</a:t>
            </a:r>
            <a:r>
              <a:rPr sz="2000" baseline="-250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n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( diffusion)    =   -(e) (rate of flow across unit area)   </a:t>
            </a:r>
            <a:endParaRPr sz="2000" dirty="0">
              <a:solidFill>
                <a:srgbClr val="000000"/>
              </a:solidFill>
            </a:endParaRPr>
          </a:p>
          <a:p>
            <a:pPr eaLnBrk="1" hangingPunct="1"/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                             =   </a:t>
            </a:r>
            <a:r>
              <a:rPr sz="20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eD</a:t>
            </a:r>
            <a:r>
              <a:rPr sz="2000" baseline="-250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n</a:t>
            </a:r>
            <a:r>
              <a:rPr sz="2000" baseline="-25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  </a:t>
            </a:r>
            <a:r>
              <a:rPr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d(</a:t>
            </a:r>
            <a:r>
              <a:rPr lang="el-GR" sz="20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Δn) /dx    </a:t>
            </a:r>
            <a:endParaRPr sz="2000" dirty="0">
              <a:solidFill>
                <a:srgbClr val="000000"/>
              </a:solidFill>
            </a:endParaRPr>
          </a:p>
        </p:txBody>
      </p:sp>
      <p:sp>
        <p:nvSpPr>
          <p:cNvPr id="56324" name="Slide Number Placeholder 3"/>
          <p:cNvSpPr txBox="1">
            <a:spLocks noGrp="1"/>
          </p:cNvSpPr>
          <p:nvPr>
            <p:ph type="sldNum" idx="4294967295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  <a:ln cap="flat" algn="ctr">
            <a:round/>
            <a:headEnd type="none" w="med" len="med"/>
            <a:tailEnd type="none" w="med" len="med"/>
          </a:ln>
        </p:spPr>
        <p:txBody>
          <a:bodyPr anchor="b"/>
          <a:lstStyle/>
          <a:p>
            <a:pPr algn="r">
              <a:buSzPct val="100000"/>
            </a:pPr>
            <a:fld id="{D2D8C888-ADDD-4F0F-982F-FFFF4CE0EF55}" type="slidenum">
              <a:rPr lang="en-US" altLang="en-US" sz="1000">
                <a:latin typeface="Lucida Sans Unicode" pitchFamily="34" charset="0"/>
              </a:rPr>
              <a:pPr algn="r">
                <a:buSzPct val="100000"/>
              </a:pPr>
              <a:t>12</a:t>
            </a:fld>
            <a:endParaRPr lang="en-US" sz="1000">
              <a:latin typeface="Lucida Sans Unicode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76200"/>
            <a:ext cx="15906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00900" y="104775"/>
            <a:ext cx="17907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286000" y="6505575"/>
            <a:ext cx="3657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18PYB103J Module-II Lecture-7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Box 2"/>
          <p:cNvSpPr>
            <a:spLocks noChangeArrowheads="1"/>
          </p:cNvSpPr>
          <p:nvPr/>
        </p:nvSpPr>
        <p:spPr bwMode="auto">
          <a:xfrm>
            <a:off x="457200" y="381000"/>
            <a:ext cx="8000999" cy="400110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 baseline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 baseline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 baseline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 baseline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 baseline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defRPr>
            </a:lvl5pPr>
          </a:lstStyle>
          <a:p>
            <a:pPr eaLnBrk="1" hangingPunct="1"/>
            <a:endParaRPr sz="2000">
              <a:solidFill>
                <a:srgbClr val="000000"/>
              </a:solidFill>
            </a:endParaRPr>
          </a:p>
        </p:txBody>
      </p:sp>
      <p:sp>
        <p:nvSpPr>
          <p:cNvPr id="57348" name="Slide Number Placeholder 3"/>
          <p:cNvSpPr txBox="1">
            <a:spLocks noGrp="1"/>
          </p:cNvSpPr>
          <p:nvPr>
            <p:ph type="sldNum" idx="4294967295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  <a:ln cap="flat" algn="ctr">
            <a:round/>
            <a:headEnd type="none" w="med" len="med"/>
            <a:tailEnd type="none" w="med" len="med"/>
          </a:ln>
        </p:spPr>
        <p:txBody>
          <a:bodyPr anchor="b"/>
          <a:lstStyle/>
          <a:p>
            <a:pPr algn="r">
              <a:buSzPct val="100000"/>
            </a:pPr>
            <a:fld id="{C82ADF6C-FDED-43DC-AD9D-75BC49B938F7}" type="slidenum">
              <a:rPr lang="en-US" altLang="en-US" sz="1000">
                <a:latin typeface="Lucida Sans Unicode" pitchFamily="34" charset="0"/>
              </a:rPr>
              <a:pPr algn="r">
                <a:buSzPct val="100000"/>
              </a:pPr>
              <a:t>13</a:t>
            </a:fld>
            <a:endParaRPr lang="en-US" sz="1000">
              <a:latin typeface="Lucida Sans Unicode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762000"/>
            <a:ext cx="8991600" cy="58169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/>
            <a:r>
              <a:rPr lang="en-US" sz="1600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If an excess hole concentration is created in the same region, hole </a:t>
            </a:r>
            <a:endParaRPr lang="en-US" sz="16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sz="1600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Diffusion takes place in the same direction at a rate per unit area</a:t>
            </a:r>
            <a:endParaRPr lang="en-US" sz="16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/>
            <a:endParaRPr lang="en-US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                                          = - </a:t>
            </a:r>
            <a:r>
              <a:rPr lang="en-US" b="1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D</a:t>
            </a:r>
            <a:r>
              <a:rPr lang="en-US" b="1" baseline="-25000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p</a:t>
            </a:r>
            <a:r>
              <a:rPr lang="en-US" b="1" baseline="-25000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  </a:t>
            </a:r>
            <a:r>
              <a:rPr lang="en-US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d(</a:t>
            </a:r>
            <a:r>
              <a:rPr lang="en-US" b="1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Δp</a:t>
            </a:r>
            <a:r>
              <a:rPr lang="en-US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) /</a:t>
            </a:r>
            <a:r>
              <a:rPr lang="en-US" b="1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dx</a:t>
            </a:r>
            <a:r>
              <a:rPr lang="en-US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 </a:t>
            </a:r>
            <a:endParaRPr lang="en-US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/>
            <a:endParaRPr lang="en-US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Resulting in a hole diffusion current density.</a:t>
            </a:r>
            <a:endParaRPr lang="en-US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/>
            <a:endParaRPr lang="en-US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J</a:t>
            </a:r>
            <a:r>
              <a:rPr lang="en-US" baseline="-25000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p</a:t>
            </a:r>
            <a:r>
              <a:rPr lang="en-US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( diffusion)    =   +(e) (rate of flow across unit area)   </a:t>
            </a:r>
          </a:p>
          <a:p>
            <a:pPr eaLnBrk="1" hangingPunct="1"/>
            <a:endParaRPr lang="en-US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                             =   - </a:t>
            </a:r>
            <a:r>
              <a:rPr lang="en-US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eD</a:t>
            </a:r>
            <a:r>
              <a:rPr lang="en-US" baseline="-25000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p</a:t>
            </a:r>
            <a:r>
              <a:rPr lang="en-US" baseline="-25000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  </a:t>
            </a:r>
            <a:r>
              <a:rPr lang="en-US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d(</a:t>
            </a:r>
            <a:r>
              <a:rPr lang="en-US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Δp</a:t>
            </a:r>
            <a:r>
              <a:rPr lang="en-US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) /</a:t>
            </a:r>
            <a:r>
              <a:rPr lang="en-US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dx</a:t>
            </a:r>
            <a:r>
              <a:rPr lang="en-US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    . Where </a:t>
            </a:r>
            <a:r>
              <a:rPr lang="en-US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D</a:t>
            </a:r>
            <a:r>
              <a:rPr lang="en-US" baseline="-25000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p</a:t>
            </a:r>
            <a:r>
              <a:rPr lang="en-US" baseline="-25000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 </a:t>
            </a:r>
            <a:r>
              <a:rPr lang="en-US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is the  hole diffusion coefficient</a:t>
            </a:r>
            <a:endParaRPr lang="en-US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/>
            <a:endParaRPr lang="en-US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E03BD"/>
                </a:solidFill>
                <a:latin typeface="Arial" pitchFamily="34" charset="0"/>
                <a:cs typeface="Arial" pitchFamily="34" charset="0"/>
                <a:sym typeface="Wingdings"/>
              </a:rPr>
              <a:t>If there is an electric field E and a concentration gradient in the x-direction,</a:t>
            </a:r>
            <a:endParaRPr lang="en-US" b="1" dirty="0" smtClean="0">
              <a:solidFill>
                <a:srgbClr val="1E03BD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E03BD"/>
                </a:solidFill>
                <a:latin typeface="Arial" pitchFamily="34" charset="0"/>
                <a:cs typeface="Arial" pitchFamily="34" charset="0"/>
                <a:sym typeface="Wingdings"/>
              </a:rPr>
              <a:t>the total hole current is the sum of the drift current.</a:t>
            </a:r>
            <a:endParaRPr lang="en-US" b="1" dirty="0" smtClean="0">
              <a:solidFill>
                <a:srgbClr val="1E03BD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/>
            <a:endParaRPr lang="en-US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b="1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latin typeface="Arial" pitchFamily="34" charset="0"/>
                <a:cs typeface="Arial" pitchFamily="34" charset="0"/>
                <a:sym typeface="Wingdings"/>
              </a:rPr>
              <a:t>J</a:t>
            </a:r>
            <a:r>
              <a:rPr lang="en-US" b="1" baseline="-25000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latin typeface="Arial" pitchFamily="34" charset="0"/>
                <a:cs typeface="Arial" pitchFamily="34" charset="0"/>
                <a:sym typeface="Wingdings"/>
              </a:rPr>
              <a:t>p</a:t>
            </a:r>
            <a:r>
              <a:rPr lang="en-US" b="1" baseline="-25000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latin typeface="Arial" pitchFamily="34" charset="0"/>
                <a:cs typeface="Arial" pitchFamily="34" charset="0"/>
                <a:sym typeface="Wingdings"/>
              </a:rPr>
              <a:t>  </a:t>
            </a:r>
            <a:r>
              <a:rPr lang="en-US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latin typeface="Arial" pitchFamily="34" charset="0"/>
                <a:cs typeface="Arial" pitchFamily="34" charset="0"/>
                <a:sym typeface="Wingdings"/>
              </a:rPr>
              <a:t> = </a:t>
            </a:r>
            <a:r>
              <a:rPr lang="en-US" b="1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latin typeface="Arial" pitchFamily="34" charset="0"/>
                <a:cs typeface="Arial" pitchFamily="34" charset="0"/>
                <a:sym typeface="Wingdings"/>
              </a:rPr>
              <a:t>J</a:t>
            </a:r>
            <a:r>
              <a:rPr lang="en-US" b="1" baseline="-25000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latin typeface="Arial" pitchFamily="34" charset="0"/>
                <a:cs typeface="Arial" pitchFamily="34" charset="0"/>
                <a:sym typeface="Wingdings"/>
              </a:rPr>
              <a:t>p</a:t>
            </a:r>
            <a:r>
              <a:rPr lang="en-US" b="1" baseline="-25000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latin typeface="Arial" pitchFamily="34" charset="0"/>
                <a:cs typeface="Arial" pitchFamily="34" charset="0"/>
                <a:sym typeface="Wingdings"/>
              </a:rPr>
              <a:t>   </a:t>
            </a:r>
            <a:r>
              <a:rPr lang="en-US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latin typeface="Arial" pitchFamily="34" charset="0"/>
                <a:cs typeface="Arial" pitchFamily="34" charset="0"/>
                <a:sym typeface="Wingdings"/>
              </a:rPr>
              <a:t>(drift)   +  </a:t>
            </a:r>
            <a:r>
              <a:rPr lang="en-US" b="1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latin typeface="Arial" pitchFamily="34" charset="0"/>
                <a:cs typeface="Arial" pitchFamily="34" charset="0"/>
                <a:sym typeface="Wingdings"/>
              </a:rPr>
              <a:t>J</a:t>
            </a:r>
            <a:r>
              <a:rPr lang="en-US" b="1" baseline="-25000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latin typeface="Arial" pitchFamily="34" charset="0"/>
                <a:cs typeface="Arial" pitchFamily="34" charset="0"/>
                <a:sym typeface="Wingdings"/>
              </a:rPr>
              <a:t>p</a:t>
            </a:r>
            <a:r>
              <a:rPr lang="en-US" b="1" baseline="-25000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latin typeface="Arial" pitchFamily="34" charset="0"/>
                <a:cs typeface="Arial" pitchFamily="34" charset="0"/>
                <a:sym typeface="Wingdings"/>
              </a:rPr>
              <a:t>   </a:t>
            </a:r>
            <a:r>
              <a:rPr lang="en-US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00000"/>
                </a:solidFill>
                <a:latin typeface="Arial" pitchFamily="34" charset="0"/>
                <a:cs typeface="Arial" pitchFamily="34" charset="0"/>
                <a:sym typeface="Wingdings"/>
              </a:rPr>
              <a:t>(diffusion) </a:t>
            </a:r>
            <a:endParaRPr lang="en-US" b="1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/>
            <a:endParaRPr lang="en-US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b="1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J</a:t>
            </a:r>
            <a:r>
              <a:rPr lang="en-US" b="1" baseline="-25000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p</a:t>
            </a:r>
            <a:r>
              <a:rPr lang="en-US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 = </a:t>
            </a:r>
            <a:r>
              <a:rPr lang="en-US" b="1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peμ</a:t>
            </a:r>
            <a:r>
              <a:rPr lang="en-US" b="1" baseline="-25000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p</a:t>
            </a:r>
            <a:r>
              <a:rPr lang="en-US" b="1" baseline="-25000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 </a:t>
            </a:r>
            <a:r>
              <a:rPr lang="en-US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- </a:t>
            </a:r>
            <a:r>
              <a:rPr lang="en-US" b="1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eD</a:t>
            </a:r>
            <a:r>
              <a:rPr lang="en-US" b="1" baseline="-25000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p</a:t>
            </a:r>
            <a:r>
              <a:rPr lang="en-US" b="1" baseline="-25000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  </a:t>
            </a:r>
            <a:r>
              <a:rPr lang="en-US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d(</a:t>
            </a:r>
            <a:r>
              <a:rPr lang="en-US" b="1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Δp</a:t>
            </a:r>
            <a:r>
              <a:rPr lang="en-US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) /</a:t>
            </a:r>
            <a:r>
              <a:rPr lang="en-US" b="1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dx</a:t>
            </a:r>
            <a:r>
              <a:rPr lang="en-US" b="1" baseline="-25000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 </a:t>
            </a:r>
            <a:endParaRPr lang="en-US" b="1" baseline="-250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/>
            <a:endParaRPr lang="en-US" b="1" baseline="-250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Similarly for electrons, the total current density</a:t>
            </a:r>
          </a:p>
          <a:p>
            <a:pPr eaLnBrk="1" hangingPunct="1"/>
            <a:endParaRPr lang="en-US" sz="1600" b="1" dirty="0" smtClean="0">
              <a:solidFill>
                <a:srgbClr val="000000"/>
              </a:solidFill>
            </a:endParaRPr>
          </a:p>
          <a:p>
            <a:pPr eaLnBrk="1" hangingPunct="1"/>
            <a:r>
              <a:rPr lang="en-US" sz="2000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Wingdings"/>
              </a:rPr>
              <a:t>                                                </a:t>
            </a:r>
            <a:r>
              <a:rPr lang="en-US" sz="2000" b="1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E03BD"/>
                </a:solidFill>
                <a:latin typeface="Arial" pitchFamily="34" charset="0"/>
                <a:cs typeface="Arial" pitchFamily="34" charset="0"/>
                <a:sym typeface="Wingdings"/>
              </a:rPr>
              <a:t>J</a:t>
            </a:r>
            <a:r>
              <a:rPr lang="en-US" sz="2000" b="1" baseline="-25000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E03BD"/>
                </a:solidFill>
                <a:latin typeface="Arial" pitchFamily="34" charset="0"/>
                <a:cs typeface="Arial" pitchFamily="34" charset="0"/>
                <a:sym typeface="Wingdings"/>
              </a:rPr>
              <a:t>n</a:t>
            </a:r>
            <a:r>
              <a:rPr lang="en-US" sz="2000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E03BD"/>
                </a:solidFill>
                <a:latin typeface="Arial" pitchFamily="34" charset="0"/>
                <a:cs typeface="Arial" pitchFamily="34" charset="0"/>
                <a:sym typeface="Wingdings"/>
              </a:rPr>
              <a:t> = </a:t>
            </a:r>
            <a:r>
              <a:rPr lang="en-US" sz="2000" b="1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E03BD"/>
                </a:solidFill>
                <a:latin typeface="Arial" pitchFamily="34" charset="0"/>
                <a:cs typeface="Arial" pitchFamily="34" charset="0"/>
                <a:sym typeface="Wingdings"/>
              </a:rPr>
              <a:t>neμ</a:t>
            </a:r>
            <a:r>
              <a:rPr lang="en-US" sz="2000" b="1" baseline="-25000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E03BD"/>
                </a:solidFill>
                <a:latin typeface="Arial" pitchFamily="34" charset="0"/>
                <a:cs typeface="Arial" pitchFamily="34" charset="0"/>
                <a:sym typeface="Wingdings"/>
              </a:rPr>
              <a:t>n</a:t>
            </a:r>
            <a:r>
              <a:rPr lang="en-US" sz="2000" b="1" baseline="-25000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E03BD"/>
                </a:solidFill>
                <a:latin typeface="Arial" pitchFamily="34" charset="0"/>
                <a:cs typeface="Arial" pitchFamily="34" charset="0"/>
                <a:sym typeface="Wingdings"/>
              </a:rPr>
              <a:t> </a:t>
            </a:r>
            <a:r>
              <a:rPr lang="en-US" sz="2000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E03BD"/>
                </a:solidFill>
                <a:latin typeface="Arial" pitchFamily="34" charset="0"/>
                <a:cs typeface="Arial" pitchFamily="34" charset="0"/>
                <a:sym typeface="Wingdings"/>
              </a:rPr>
              <a:t> + </a:t>
            </a:r>
            <a:r>
              <a:rPr lang="en-US" sz="2000" b="1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E03BD"/>
                </a:solidFill>
                <a:latin typeface="Arial" pitchFamily="34" charset="0"/>
                <a:cs typeface="Arial" pitchFamily="34" charset="0"/>
                <a:sym typeface="Wingdings"/>
              </a:rPr>
              <a:t>eD</a:t>
            </a:r>
            <a:r>
              <a:rPr lang="en-US" sz="2000" b="1" baseline="-25000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E03BD"/>
                </a:solidFill>
                <a:latin typeface="Arial" pitchFamily="34" charset="0"/>
                <a:cs typeface="Arial" pitchFamily="34" charset="0"/>
                <a:sym typeface="Wingdings"/>
              </a:rPr>
              <a:t>n</a:t>
            </a:r>
            <a:r>
              <a:rPr lang="en-US" sz="2000" b="1" baseline="-25000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E03BD"/>
                </a:solidFill>
                <a:latin typeface="Arial" pitchFamily="34" charset="0"/>
                <a:cs typeface="Arial" pitchFamily="34" charset="0"/>
                <a:sym typeface="Wingdings"/>
              </a:rPr>
              <a:t>  </a:t>
            </a:r>
            <a:r>
              <a:rPr lang="en-US" sz="2000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E03BD"/>
                </a:solidFill>
                <a:latin typeface="Arial" pitchFamily="34" charset="0"/>
                <a:cs typeface="Arial" pitchFamily="34" charset="0"/>
                <a:sym typeface="Wingdings"/>
              </a:rPr>
              <a:t>d(</a:t>
            </a:r>
            <a:r>
              <a:rPr lang="en-US" sz="2000" b="1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E03BD"/>
                </a:solidFill>
                <a:latin typeface="Arial" pitchFamily="34" charset="0"/>
                <a:cs typeface="Arial" pitchFamily="34" charset="0"/>
                <a:sym typeface="Wingdings"/>
              </a:rPr>
              <a:t>Δn</a:t>
            </a:r>
            <a:r>
              <a:rPr lang="en-US" sz="2000" b="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E03BD"/>
                </a:solidFill>
                <a:latin typeface="Arial" pitchFamily="34" charset="0"/>
                <a:cs typeface="Arial" pitchFamily="34" charset="0"/>
                <a:sym typeface="Wingdings"/>
              </a:rPr>
              <a:t>) /</a:t>
            </a:r>
            <a:r>
              <a:rPr lang="en-US" sz="2000" b="1" dirty="0" err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E03BD"/>
                </a:solidFill>
                <a:latin typeface="Arial" pitchFamily="34" charset="0"/>
                <a:cs typeface="Arial" pitchFamily="34" charset="0"/>
                <a:sym typeface="Wingdings"/>
              </a:rPr>
              <a:t>dx</a:t>
            </a:r>
            <a:r>
              <a:rPr lang="en-US" sz="2000" b="1" baseline="-25000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E03BD"/>
                </a:solidFill>
                <a:latin typeface="Arial" pitchFamily="34" charset="0"/>
                <a:cs typeface="Arial" pitchFamily="34" charset="0"/>
                <a:sym typeface="Wingdings"/>
              </a:rPr>
              <a:t> </a:t>
            </a:r>
            <a:endParaRPr lang="en-US" sz="2000" b="1" dirty="0">
              <a:solidFill>
                <a:srgbClr val="1E03BD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76200"/>
            <a:ext cx="15906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00900" y="104775"/>
            <a:ext cx="17907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2286000" y="6553200"/>
            <a:ext cx="3657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18PYB103J Module-II Lecture-7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CF0AC4-F9ED-465D-8469-D63C8C2A689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33400"/>
            <a:ext cx="9090031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04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CF0AC4-F9ED-465D-8469-D63C8C2A689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371600"/>
            <a:ext cx="8610600" cy="349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82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CF0AC4-F9ED-465D-8469-D63C8C2A689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057400"/>
            <a:ext cx="7848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59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CF0AC4-F9ED-465D-8469-D63C8C2A689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90" y="762000"/>
            <a:ext cx="8980010" cy="2470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90" y="3630654"/>
            <a:ext cx="8484710" cy="223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55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CF0AC4-F9ED-465D-8469-D63C8C2A689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95400"/>
            <a:ext cx="86868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52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CF0AC4-F9ED-465D-8469-D63C8C2A689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5260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73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 of lecture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369EAD-62E3-4D36-9299-454F00D65B5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1665506"/>
            <a:ext cx="868680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913" indent="-61913" eaLnBrk="1" hangingPunct="1">
              <a:defRPr/>
            </a:pPr>
            <a:r>
              <a:rPr lang="en-US" sz="2000" dirty="0">
                <a:solidFill>
                  <a:srgbClr val="C00000"/>
                </a:solidFill>
              </a:rPr>
              <a:t>The net flow of the </a:t>
            </a:r>
            <a:r>
              <a:rPr lang="en-US" sz="2000" dirty="0" smtClean="0">
                <a:solidFill>
                  <a:srgbClr val="C00000"/>
                </a:solidFill>
              </a:rPr>
              <a:t>‘</a:t>
            </a:r>
            <a:r>
              <a:rPr lang="en-US" sz="2000" b="1" dirty="0" smtClean="0">
                <a:solidFill>
                  <a:srgbClr val="1E03BD"/>
                </a:solidFill>
              </a:rPr>
              <a:t>electron </a:t>
            </a:r>
            <a:r>
              <a:rPr lang="en-US" sz="2000" b="1" dirty="0">
                <a:solidFill>
                  <a:srgbClr val="1E03BD"/>
                </a:solidFill>
              </a:rPr>
              <a:t>and </a:t>
            </a:r>
            <a:r>
              <a:rPr lang="en-US" sz="2000" b="1" dirty="0" smtClean="0">
                <a:solidFill>
                  <a:srgbClr val="1E03BD"/>
                </a:solidFill>
              </a:rPr>
              <a:t>holes’ </a:t>
            </a:r>
            <a:r>
              <a:rPr lang="en-US" sz="2000" dirty="0">
                <a:solidFill>
                  <a:srgbClr val="C00000"/>
                </a:solidFill>
              </a:rPr>
              <a:t>in </a:t>
            </a:r>
            <a:r>
              <a:rPr lang="en-US" sz="2000" dirty="0" smtClean="0">
                <a:solidFill>
                  <a:srgbClr val="C00000"/>
                </a:solidFill>
              </a:rPr>
              <a:t>a semiconductor generates the </a:t>
            </a:r>
            <a:r>
              <a:rPr lang="en-US" sz="2000" dirty="0">
                <a:solidFill>
                  <a:srgbClr val="C00000"/>
                </a:solidFill>
              </a:rPr>
              <a:t>current</a:t>
            </a:r>
            <a:r>
              <a:rPr lang="en-US" sz="2000" dirty="0" smtClean="0">
                <a:solidFill>
                  <a:srgbClr val="C00000"/>
                </a:solidFill>
              </a:rPr>
              <a:t>.</a:t>
            </a:r>
          </a:p>
          <a:p>
            <a:pPr marL="61913" indent="-61913" eaLnBrk="1" hangingPunct="1">
              <a:defRPr/>
            </a:pPr>
            <a:endParaRPr lang="en-US" sz="2000" dirty="0"/>
          </a:p>
          <a:p>
            <a:pPr marL="61913" indent="-61913" eaLnBrk="1" hangingPunct="1">
              <a:defRPr/>
            </a:pPr>
            <a:r>
              <a:rPr lang="en-US" sz="2000" b="1" dirty="0"/>
              <a:t>The process </a:t>
            </a:r>
            <a:r>
              <a:rPr lang="en-US" sz="2000" b="1" dirty="0" smtClean="0"/>
              <a:t>through which </a:t>
            </a:r>
            <a:r>
              <a:rPr lang="en-US" sz="2000" b="1" dirty="0"/>
              <a:t>these charged particles move is </a:t>
            </a:r>
            <a:r>
              <a:rPr lang="en-US" sz="2000" b="1" dirty="0" smtClean="0"/>
              <a:t>called </a:t>
            </a:r>
            <a:r>
              <a:rPr lang="en-US" sz="2000" b="1" dirty="0"/>
              <a:t>transport</a:t>
            </a:r>
            <a:r>
              <a:rPr lang="en-US" sz="2000" b="1" dirty="0" smtClean="0"/>
              <a:t>.</a:t>
            </a:r>
          </a:p>
          <a:p>
            <a:pPr marL="61913" indent="-61913" eaLnBrk="1" hangingPunct="1">
              <a:defRPr/>
            </a:pPr>
            <a:endParaRPr lang="en-US" sz="2000" dirty="0"/>
          </a:p>
          <a:p>
            <a:pPr marL="400050" indent="-400050" eaLnBrk="1" hangingPunct="1">
              <a:defRPr/>
            </a:pPr>
            <a:r>
              <a:rPr lang="en-US" sz="2000" dirty="0"/>
              <a:t>Two basic </a:t>
            </a:r>
            <a:r>
              <a:rPr lang="en-US" sz="2000" dirty="0" smtClean="0"/>
              <a:t>transport namely </a:t>
            </a:r>
            <a:r>
              <a:rPr lang="en-US" sz="2000" dirty="0"/>
              <a:t>: </a:t>
            </a:r>
            <a:r>
              <a:rPr lang="en-US" sz="3200" b="1" dirty="0">
                <a:solidFill>
                  <a:srgbClr val="1E03BD"/>
                </a:solidFill>
              </a:rPr>
              <a:t>Drift &amp; Diffusion</a:t>
            </a:r>
            <a:r>
              <a:rPr lang="en-US" sz="3200" b="1" dirty="0" smtClean="0">
                <a:solidFill>
                  <a:srgbClr val="1E03BD"/>
                </a:solidFill>
              </a:rPr>
              <a:t>.</a:t>
            </a:r>
          </a:p>
          <a:p>
            <a:pPr marL="400050" indent="-400050" eaLnBrk="1" hangingPunct="1">
              <a:defRPr/>
            </a:pPr>
            <a:endParaRPr lang="en-US" sz="2000" dirty="0"/>
          </a:p>
          <a:p>
            <a:pPr marL="61913" indent="-61913" eaLnBrk="1" hangingPunct="1">
              <a:defRPr/>
            </a:pPr>
            <a:r>
              <a:rPr lang="en-US" sz="2000" dirty="0"/>
              <a:t>The carrier transport phenomena are the foundation for finally determining the current-voltage characteristics of semiconductor devices</a:t>
            </a:r>
            <a:r>
              <a:rPr lang="en-US" sz="2000" dirty="0" smtClean="0"/>
              <a:t>.</a:t>
            </a:r>
          </a:p>
          <a:p>
            <a:pPr marL="400050" indent="-400050" eaLnBrk="1" hangingPunct="1">
              <a:defRPr/>
            </a:pPr>
            <a:endParaRPr lang="en-US" sz="2000" dirty="0"/>
          </a:p>
          <a:p>
            <a:pPr marL="400050" indent="-400050" eaLnBrk="1" hangingPunct="1">
              <a:defRPr/>
            </a:pPr>
            <a:r>
              <a:rPr lang="en-US" sz="2000" dirty="0"/>
              <a:t>Subtopic :</a:t>
            </a:r>
          </a:p>
          <a:p>
            <a:pPr marL="1041400" lvl="2" indent="-400050" eaLnBrk="1" hangingPunct="1">
              <a:buFont typeface="+mj-lt"/>
              <a:buAutoNum type="romanUcPeriod"/>
              <a:defRPr/>
            </a:pPr>
            <a:r>
              <a:rPr lang="en-US" sz="2000" dirty="0"/>
              <a:t>Carrier Drift</a:t>
            </a:r>
          </a:p>
          <a:p>
            <a:pPr marL="1041400" lvl="2" indent="-400050" eaLnBrk="1" hangingPunct="1">
              <a:buFont typeface="+mj-lt"/>
              <a:buAutoNum type="romanUcPeriod"/>
              <a:defRPr/>
            </a:pPr>
            <a:r>
              <a:rPr lang="en-US" sz="2000" dirty="0"/>
              <a:t>Carrier Diffusion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15906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152400"/>
            <a:ext cx="17907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2743200" y="6096000"/>
            <a:ext cx="3657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18PYB103J Module-II Lecture-7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Carrier Transport</a:t>
            </a:r>
            <a:br>
              <a:rPr lang="en-US" dirty="0" smtClean="0">
                <a:solidFill>
                  <a:srgbClr val="C00000"/>
                </a:solidFill>
              </a:rPr>
            </a:br>
            <a:endParaRPr lang="en-US" sz="1600" dirty="0">
              <a:solidFill>
                <a:srgbClr val="C00000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81000" y="1371600"/>
          <a:ext cx="87630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78D19B-BFBC-44AC-8CB9-3D09A627F88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752600" y="4114800"/>
            <a:ext cx="2644789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8600" y="76200"/>
            <a:ext cx="15906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086600" y="0"/>
            <a:ext cx="17907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2743200" y="6096000"/>
            <a:ext cx="3657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18PYB103J Module-II Lecture-7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dirty="0" smtClean="0"/>
              <a:t>Carrier Transport Phenomena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0CB16-868F-4253-8A89-654F05808E2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1295400"/>
            <a:ext cx="3409950" cy="2486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295400"/>
            <a:ext cx="3448050" cy="2752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304800" y="4114800"/>
            <a:ext cx="3505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Random motion of carriers without applied field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C00000"/>
                </a:solidFill>
              </a:rPr>
              <a:t>No net carrier displacement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00600" y="4343400"/>
            <a:ext cx="4343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Random motion and net movement along the direction of field</a:t>
            </a:r>
          </a:p>
          <a:p>
            <a:endParaRPr lang="en-US" dirty="0"/>
          </a:p>
          <a:p>
            <a:r>
              <a:rPr lang="en-US" dirty="0" smtClean="0"/>
              <a:t>Net carrier </a:t>
            </a:r>
            <a:r>
              <a:rPr lang="en-US" b="1" dirty="0" smtClean="0">
                <a:solidFill>
                  <a:srgbClr val="1E03BD"/>
                </a:solidFill>
              </a:rPr>
              <a:t>displacement</a:t>
            </a:r>
            <a:r>
              <a:rPr lang="en-US" dirty="0" smtClean="0"/>
              <a:t> and thus a </a:t>
            </a:r>
            <a:r>
              <a:rPr lang="en-US" dirty="0" smtClean="0">
                <a:solidFill>
                  <a:srgbClr val="C00000"/>
                </a:solidFill>
              </a:rPr>
              <a:t>net velocity along the field. </a:t>
            </a:r>
          </a:p>
          <a:p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 smtClean="0"/>
              <a:t>This velocity is called the </a:t>
            </a:r>
            <a:r>
              <a:rPr lang="en-US" b="1" dirty="0" smtClean="0">
                <a:solidFill>
                  <a:srgbClr val="C00000"/>
                </a:solidFill>
              </a:rPr>
              <a:t>drift velocity, </a:t>
            </a:r>
            <a:r>
              <a:rPr lang="en-US" dirty="0" smtClean="0"/>
              <a:t>which gives drift current.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1524000" y="6429375"/>
            <a:ext cx="3657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18PYB103J Module-II Lecture-7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CF0AC4-F9ED-465D-8469-D63C8C2A689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600200"/>
            <a:ext cx="8457206" cy="5105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381000" y="685800"/>
            <a:ext cx="31511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prstClr val="black"/>
                </a:solidFill>
                <a:latin typeface="Calibri"/>
                <a:ea typeface="+mj-ea"/>
                <a:cs typeface="+mj-cs"/>
              </a:rPr>
              <a:t>Carrier Drift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76200"/>
            <a:ext cx="15906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0"/>
            <a:ext cx="17907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905000" y="6200775"/>
            <a:ext cx="3657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18PYB103J Module-II Lecture-7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density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 semiconductors, It is useful to compare current density ‘</a:t>
            </a:r>
            <a:r>
              <a:rPr lang="en-US" i="1" dirty="0" smtClean="0"/>
              <a:t>J’</a:t>
            </a:r>
            <a:r>
              <a:rPr lang="en-US" dirty="0" smtClean="0"/>
              <a:t> rather than current ‘</a:t>
            </a:r>
            <a:r>
              <a:rPr lang="en-US" i="1" dirty="0" smtClean="0"/>
              <a:t>I’</a:t>
            </a:r>
          </a:p>
          <a:p>
            <a:pPr>
              <a:buNone/>
            </a:pPr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Ohm’s Law: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Where </a:t>
            </a:r>
            <a:r>
              <a:rPr lang="en-US" dirty="0" err="1" smtClean="0"/>
              <a:t>ρ</a:t>
            </a:r>
            <a:r>
              <a:rPr lang="en-US" dirty="0" smtClean="0"/>
              <a:t> is resistivity (in ohm-cm), </a:t>
            </a:r>
            <a:r>
              <a:rPr lang="en-US" i="1" dirty="0" smtClean="0"/>
              <a:t>L</a:t>
            </a:r>
            <a:r>
              <a:rPr lang="en-US" dirty="0" smtClean="0"/>
              <a:t> is length and </a:t>
            </a:r>
            <a:r>
              <a:rPr lang="en-US" i="1" dirty="0" smtClean="0"/>
              <a:t>A</a:t>
            </a:r>
            <a:r>
              <a:rPr lang="en-US" dirty="0" smtClean="0"/>
              <a:t> is cross-sectional area</a:t>
            </a:r>
          </a:p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628018"/>
              </p:ext>
            </p:extLst>
          </p:nvPr>
        </p:nvGraphicFramePr>
        <p:xfrm>
          <a:off x="1219200" y="2590800"/>
          <a:ext cx="11938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Equation" r:id="rId3" imgW="585000" imgH="393120" progId="">
                  <p:embed/>
                </p:oleObj>
              </mc:Choice>
              <mc:Fallback>
                <p:oleObj name="Equation" r:id="rId3" imgW="585000" imgH="39312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590800"/>
                        <a:ext cx="1193800" cy="812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502177"/>
              </p:ext>
            </p:extLst>
          </p:nvPr>
        </p:nvGraphicFramePr>
        <p:xfrm>
          <a:off x="1219200" y="4191000"/>
          <a:ext cx="16002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Equation" r:id="rId5" imgW="786240" imgH="393120" progId="">
                  <p:embed/>
                </p:oleObj>
              </mc:Choice>
              <mc:Fallback>
                <p:oleObj name="Equation" r:id="rId5" imgW="786240" imgH="39312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191000"/>
                        <a:ext cx="1600200" cy="812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3" descr="c:\My Documents\ch03_jpeg\030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19400"/>
            <a:ext cx="4504607" cy="2224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6200" y="76200"/>
            <a:ext cx="15906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200900" y="104775"/>
            <a:ext cx="17907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2286000" y="6096000"/>
            <a:ext cx="3657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18PYB103J Module-II Lecture-7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124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electric field be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i="1" dirty="0" smtClean="0"/>
              <a:t>I=JA </a:t>
            </a:r>
            <a:r>
              <a:rPr lang="en-US" dirty="0" smtClean="0"/>
              <a:t>and</a:t>
            </a:r>
          </a:p>
          <a:p>
            <a:pPr marL="0" indent="0">
              <a:buNone/>
            </a:pPr>
            <a:r>
              <a:rPr lang="en-US" dirty="0" smtClean="0"/>
              <a:t>Therefore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Where               is the conductivity (in ohm-cm</a:t>
            </a:r>
            <a:r>
              <a:rPr lang="en-US" baseline="30000" dirty="0" smtClean="0"/>
              <a:t>-1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Note we added subscript “</a:t>
            </a:r>
            <a:r>
              <a:rPr lang="en-US" i="1" dirty="0" smtClean="0"/>
              <a:t>drift”</a:t>
            </a:r>
            <a:r>
              <a:rPr lang="en-US" dirty="0" smtClean="0"/>
              <a:t> to </a:t>
            </a:r>
            <a:r>
              <a:rPr lang="en-US" i="1" dirty="0" smtClean="0"/>
              <a:t>J</a:t>
            </a:r>
          </a:p>
          <a:p>
            <a:pPr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c:\My Documents\ch03_jpeg\03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133600"/>
            <a:ext cx="5648325" cy="2788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993533"/>
              </p:ext>
            </p:extLst>
          </p:nvPr>
        </p:nvGraphicFramePr>
        <p:xfrm>
          <a:off x="7010400" y="685800"/>
          <a:ext cx="571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Equation" r:id="rId4" imgW="182520" imgH="155160" progId="">
                  <p:embed/>
                </p:oleObj>
              </mc:Choice>
              <mc:Fallback>
                <p:oleObj name="Equation" r:id="rId4" imgW="182520" imgH="1551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685800"/>
                        <a:ext cx="571500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577970"/>
              </p:ext>
            </p:extLst>
          </p:nvPr>
        </p:nvGraphicFramePr>
        <p:xfrm>
          <a:off x="2438400" y="1752600"/>
          <a:ext cx="1117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name="Equation" r:id="rId6" imgW="548280" imgH="182520" progId="">
                  <p:embed/>
                </p:oleObj>
              </mc:Choice>
              <mc:Fallback>
                <p:oleObj name="Equation" r:id="rId6" imgW="548280" imgH="18252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752600"/>
                        <a:ext cx="11176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159559"/>
              </p:ext>
            </p:extLst>
          </p:nvPr>
        </p:nvGraphicFramePr>
        <p:xfrm>
          <a:off x="1219200" y="2667000"/>
          <a:ext cx="12700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Equation" r:id="rId8" imgW="621360" imgH="393120" progId="">
                  <p:embed/>
                </p:oleObj>
              </mc:Choice>
              <mc:Fallback>
                <p:oleObj name="Equation" r:id="rId8" imgW="621360" imgH="39312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667000"/>
                        <a:ext cx="1270000" cy="812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505547"/>
              </p:ext>
            </p:extLst>
          </p:nvPr>
        </p:nvGraphicFramePr>
        <p:xfrm>
          <a:off x="609600" y="3657600"/>
          <a:ext cx="22098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Equation" r:id="rId10" imgW="1096920" imgH="429480" progId="">
                  <p:embed/>
                </p:oleObj>
              </mc:Choice>
              <mc:Fallback>
                <p:oleObj name="Equation" r:id="rId10" imgW="1096920" imgH="42948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657600"/>
                        <a:ext cx="2209800" cy="889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206063"/>
              </p:ext>
            </p:extLst>
          </p:nvPr>
        </p:nvGraphicFramePr>
        <p:xfrm>
          <a:off x="1752600" y="4876800"/>
          <a:ext cx="1117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Equation" r:id="rId12" imgW="548280" imgH="191880" progId="">
                  <p:embed/>
                </p:oleObj>
              </mc:Choice>
              <mc:Fallback>
                <p:oleObj name="Equation" r:id="rId12" imgW="548280" imgH="191880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876800"/>
                        <a:ext cx="11176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2286000" y="6353175"/>
            <a:ext cx="3657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18PYB103J Module-II Lecture-7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446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Box 1"/>
          <p:cNvSpPr>
            <a:spLocks noChangeArrowheads="1"/>
          </p:cNvSpPr>
          <p:nvPr/>
        </p:nvSpPr>
        <p:spPr bwMode="auto">
          <a:xfrm>
            <a:off x="228600" y="838200"/>
            <a:ext cx="8686800" cy="5909310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 baseline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 baseline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 baseline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 baseline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 baseline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defRPr>
            </a:lvl5pPr>
          </a:lstStyle>
          <a:p>
            <a:pPr eaLnBrk="1" hangingPunct="1"/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The 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sym typeface="Wingdings"/>
              </a:rPr>
              <a:t>electric current density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is given </a:t>
            </a:r>
            <a:r>
              <a:rPr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by</a:t>
            </a:r>
          </a:p>
          <a:p>
            <a:pPr eaLnBrk="1" hangingPunct="1"/>
            <a:endParaRPr>
              <a:solidFill>
                <a:srgbClr val="000000"/>
              </a:solidFill>
            </a:endParaRPr>
          </a:p>
          <a:p>
            <a:pPr eaLnBrk="1" hangingPunct="1"/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J=</a:t>
            </a:r>
            <a:r>
              <a:rPr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nev</a:t>
            </a:r>
            <a:r>
              <a:rPr i="1" baseline="-25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d    ;  </a:t>
            </a:r>
            <a:r>
              <a:rPr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v</a:t>
            </a:r>
            <a:r>
              <a:rPr i="1" baseline="-25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d  </a:t>
            </a:r>
            <a:r>
              <a:rPr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is the drift velocity</a:t>
            </a:r>
            <a:endParaRPr i="1">
              <a:solidFill>
                <a:srgbClr val="000000"/>
              </a:solidFill>
            </a:endParaRPr>
          </a:p>
          <a:p>
            <a:pPr eaLnBrk="1" hangingPunct="1"/>
            <a:endParaRPr i="1">
              <a:solidFill>
                <a:srgbClr val="000000"/>
              </a:solidFill>
            </a:endParaRPr>
          </a:p>
          <a:p>
            <a:pPr eaLnBrk="1" hangingPunct="1"/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The conductivity is </a:t>
            </a:r>
            <a:r>
              <a:rPr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 σ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= J/E = (</a:t>
            </a:r>
            <a:r>
              <a:rPr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nev</a:t>
            </a:r>
            <a:r>
              <a:rPr i="1" baseline="-25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d 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/E)</a:t>
            </a:r>
            <a:endParaRPr>
              <a:solidFill>
                <a:srgbClr val="000000"/>
              </a:solidFill>
            </a:endParaRPr>
          </a:p>
          <a:p>
            <a:pPr eaLnBrk="1" hangingPunct="1"/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 </a:t>
            </a:r>
            <a:endParaRPr>
              <a:solidFill>
                <a:srgbClr val="000000"/>
              </a:solidFill>
            </a:endParaRPr>
          </a:p>
          <a:p>
            <a:pPr eaLnBrk="1" hangingPunct="1"/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σ  = (</a:t>
            </a:r>
            <a:r>
              <a:rPr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ne</a:t>
            </a:r>
            <a:r>
              <a:rPr i="1" baseline="-25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/E</a:t>
            </a:r>
            <a:r>
              <a:rPr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) (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eEτ/m) with </a:t>
            </a:r>
            <a:r>
              <a:rPr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v</a:t>
            </a:r>
            <a:r>
              <a:rPr i="1" baseline="-25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d  =  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(eEτ/m</a:t>
            </a:r>
            <a:r>
              <a:rPr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)</a:t>
            </a:r>
          </a:p>
          <a:p>
            <a:pPr eaLnBrk="1" hangingPunct="1"/>
            <a:endParaRPr>
              <a:solidFill>
                <a:srgbClr val="000000"/>
              </a:solidFill>
            </a:endParaRPr>
          </a:p>
          <a:p>
            <a:pPr eaLnBrk="1" hangingPunct="1"/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σ   = (</a:t>
            </a:r>
            <a:r>
              <a:rPr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ne</a:t>
            </a:r>
            <a:r>
              <a:rPr baseline="3000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2</a:t>
            </a:r>
            <a:r>
              <a:rPr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τ/m) , 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τ is the relaxation time between collisions</a:t>
            </a:r>
            <a:endParaRPr>
              <a:solidFill>
                <a:srgbClr val="000000"/>
              </a:solidFill>
            </a:endParaRPr>
          </a:p>
          <a:p>
            <a:pPr eaLnBrk="1" hangingPunct="1"/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 </a:t>
            </a:r>
            <a:endParaRPr>
              <a:solidFill>
                <a:srgbClr val="000000"/>
              </a:solidFill>
            </a:endParaRPr>
          </a:p>
          <a:p>
            <a:pPr eaLnBrk="1" hangingPunct="1"/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Again     </a:t>
            </a:r>
            <a:r>
              <a:rPr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v</a:t>
            </a:r>
            <a:r>
              <a:rPr i="1" baseline="-25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d  =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μ </a:t>
            </a:r>
            <a:r>
              <a:rPr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E,  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μ is the mobility of charge carrier within the crystal</a:t>
            </a:r>
            <a:r>
              <a:rPr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.</a:t>
            </a:r>
          </a:p>
          <a:p>
            <a:pPr eaLnBrk="1" hangingPunct="1"/>
            <a:endParaRPr>
              <a:solidFill>
                <a:srgbClr val="000000"/>
              </a:solidFill>
            </a:endParaRPr>
          </a:p>
          <a:p>
            <a:pPr eaLnBrk="1" hangingPunct="1"/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Thus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sym typeface="Wingdings"/>
              </a:rPr>
              <a:t>,    J   = 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sym typeface="Wingdings"/>
              </a:rPr>
              <a:t>nev</a:t>
            </a:r>
            <a:r>
              <a:rPr b="1" i="1" baseline="-25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sym typeface="Wingdings"/>
              </a:rPr>
              <a:t>d 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sym typeface="Wingdings"/>
              </a:rPr>
              <a:t> = 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sym typeface="Wingdings"/>
              </a:rPr>
              <a:t>ne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sym typeface="Wingdings"/>
              </a:rPr>
              <a:t> μ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sym typeface="Wingdings"/>
              </a:rPr>
              <a:t> </a:t>
            </a:r>
            <a:r>
              <a:rPr b="1" i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sym typeface="Wingdings"/>
              </a:rPr>
              <a:t>E</a:t>
            </a:r>
          </a:p>
          <a:p>
            <a:pPr eaLnBrk="1" hangingPunct="1"/>
            <a:endParaRPr>
              <a:solidFill>
                <a:srgbClr val="000000"/>
              </a:solidFill>
            </a:endParaRPr>
          </a:p>
          <a:p>
            <a:pPr eaLnBrk="1" hangingPunct="1"/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σ = J/E = </a:t>
            </a:r>
            <a:r>
              <a:rPr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ne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 </a:t>
            </a:r>
            <a:r>
              <a:rPr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μ</a:t>
            </a:r>
          </a:p>
          <a:p>
            <a:pPr eaLnBrk="1" hangingPunct="1"/>
            <a:endParaRPr>
              <a:solidFill>
                <a:srgbClr val="000000"/>
              </a:solidFill>
            </a:endParaRPr>
          </a:p>
          <a:p>
            <a:pPr eaLnBrk="1" hangingPunct="1"/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or in terms of resistivity ρ</a:t>
            </a:r>
            <a:endParaRPr>
              <a:solidFill>
                <a:srgbClr val="000000"/>
              </a:solidFill>
            </a:endParaRPr>
          </a:p>
          <a:p>
            <a:pPr eaLnBrk="1" hangingPunct="1"/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ρ =  1/ σ   = 1/ </a:t>
            </a:r>
            <a:r>
              <a:rPr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ne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 μ</a:t>
            </a:r>
            <a:endParaRPr>
              <a:solidFill>
                <a:srgbClr val="000000"/>
              </a:solidFill>
            </a:endParaRPr>
          </a:p>
          <a:p>
            <a:pPr eaLnBrk="1" hangingPunct="1"/>
            <a:endParaRPr>
              <a:solidFill>
                <a:srgbClr val="000000"/>
              </a:solidFill>
            </a:endParaRPr>
          </a:p>
          <a:p>
            <a:pPr eaLnBrk="1" hangingPunct="1"/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If the material is a semiconductor, the current flow would be due to electron and hole movement.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2228" name="Slide Number Placeholder 3"/>
          <p:cNvSpPr txBox="1">
            <a:spLocks noGrp="1"/>
          </p:cNvSpPr>
          <p:nvPr>
            <p:ph type="sldNum" idx="4294967295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  <a:ln cap="flat" algn="ctr">
            <a:round/>
            <a:headEnd type="none" w="med" len="med"/>
            <a:tailEnd type="none" w="med" len="med"/>
          </a:ln>
        </p:spPr>
        <p:txBody>
          <a:bodyPr anchor="b"/>
          <a:lstStyle/>
          <a:p>
            <a:pPr algn="r">
              <a:buSzPct val="100000"/>
            </a:pPr>
            <a:fld id="{1107A9A8-F876-41D2-B15C-AF98A950954C}" type="slidenum">
              <a:rPr lang="en-US" altLang="en-US" sz="1000">
                <a:latin typeface="Lucida Sans Unicode" pitchFamily="34" charset="0"/>
              </a:rPr>
              <a:pPr algn="r">
                <a:buSzPct val="100000"/>
              </a:pPr>
              <a:t>8</a:t>
            </a:fld>
            <a:endParaRPr lang="en-US" sz="1000">
              <a:latin typeface="Lucida Sans Unicode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76200"/>
            <a:ext cx="15906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00900" y="104775"/>
            <a:ext cx="17907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286000" y="6477000"/>
            <a:ext cx="3657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18PYB103J Module-II Lecture-7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Box 1"/>
          <p:cNvSpPr>
            <a:spLocks noChangeArrowheads="1"/>
          </p:cNvSpPr>
          <p:nvPr/>
        </p:nvSpPr>
        <p:spPr bwMode="auto">
          <a:xfrm>
            <a:off x="304800" y="1371600"/>
            <a:ext cx="8305800" cy="5324535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 baseline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 baseline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 baseline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 baseline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 baseline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defRPr>
            </a:lvl5pPr>
          </a:lstStyle>
          <a:p>
            <a:pPr eaLnBrk="1" hangingPunct="1"/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Correspondingly the </a:t>
            </a:r>
            <a:r>
              <a:rPr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current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densities due to electron drift and hole are</a:t>
            </a:r>
            <a:r>
              <a:rPr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:</a:t>
            </a:r>
          </a:p>
          <a:p>
            <a:pPr eaLnBrk="1" hangingPunct="1"/>
            <a:endParaRPr>
              <a:solidFill>
                <a:srgbClr val="000000"/>
              </a:solidFill>
            </a:endParaRPr>
          </a:p>
          <a:p>
            <a:pPr eaLnBrk="1" hangingPunct="1"/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J</a:t>
            </a:r>
            <a:r>
              <a:rPr baseline="-25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n  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(drift)   =   </a:t>
            </a:r>
            <a:r>
              <a:rPr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n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 μ</a:t>
            </a:r>
            <a:r>
              <a:rPr baseline="-25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n</a:t>
            </a:r>
            <a:r>
              <a:rPr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 </a:t>
            </a:r>
            <a:r>
              <a:rPr i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eE</a:t>
            </a:r>
          </a:p>
          <a:p>
            <a:pPr eaLnBrk="1" hangingPunct="1"/>
            <a:endParaRPr>
              <a:solidFill>
                <a:srgbClr val="000000"/>
              </a:solidFill>
            </a:endParaRPr>
          </a:p>
          <a:p>
            <a:pPr eaLnBrk="1" hangingPunct="1"/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J</a:t>
            </a:r>
            <a:r>
              <a:rPr baseline="-25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p  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(drift)   =   </a:t>
            </a:r>
            <a:r>
              <a:rPr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p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 μ</a:t>
            </a:r>
            <a:r>
              <a:rPr baseline="-25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p</a:t>
            </a:r>
            <a:r>
              <a:rPr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 eE</a:t>
            </a:r>
            <a:endParaRPr>
              <a:solidFill>
                <a:srgbClr val="000000"/>
              </a:solidFill>
            </a:endParaRPr>
          </a:p>
          <a:p>
            <a:pPr eaLnBrk="1" hangingPunct="1"/>
            <a:r>
              <a:rPr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 </a:t>
            </a:r>
            <a:endParaRPr>
              <a:solidFill>
                <a:srgbClr val="000000"/>
              </a:solidFill>
            </a:endParaRPr>
          </a:p>
          <a:p>
            <a:pPr eaLnBrk="1" hangingPunct="1"/>
            <a:r>
              <a:rPr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 </a:t>
            </a:r>
            <a:endParaRPr>
              <a:solidFill>
                <a:srgbClr val="000000"/>
              </a:solidFill>
            </a:endParaRPr>
          </a:p>
          <a:p>
            <a:pPr eaLnBrk="1" hangingPunct="1"/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sym typeface="Wingdings"/>
              </a:rPr>
              <a:t>J</a:t>
            </a:r>
            <a:r>
              <a:rPr b="1" baseline="-25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sym typeface="Wingdings"/>
              </a:rPr>
              <a:t> 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sym typeface="Wingdings"/>
              </a:rPr>
              <a:t>(drift)   = J</a:t>
            </a:r>
            <a:r>
              <a:rPr b="1" baseline="-25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sym typeface="Wingdings"/>
              </a:rPr>
              <a:t>n   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sym typeface="Wingdings"/>
              </a:rPr>
              <a:t>(drift)   +  J</a:t>
            </a:r>
            <a:r>
              <a:rPr b="1" baseline="-25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sym typeface="Wingdings"/>
              </a:rPr>
              <a:t>p   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sym typeface="Wingdings"/>
              </a:rPr>
              <a:t>(drift)   </a:t>
            </a:r>
            <a:endParaRPr b="1">
              <a:solidFill>
                <a:srgbClr val="FF0000"/>
              </a:solidFill>
            </a:endParaRPr>
          </a:p>
          <a:p>
            <a:pPr eaLnBrk="1" hangingPunct="1"/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sym typeface="Wingdings"/>
              </a:rPr>
              <a:t> </a:t>
            </a:r>
            <a:endParaRPr b="1">
              <a:solidFill>
                <a:srgbClr val="FF0000"/>
              </a:solidFill>
            </a:endParaRPr>
          </a:p>
          <a:p>
            <a:pPr eaLnBrk="1" hangingPunct="1"/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J</a:t>
            </a:r>
            <a:r>
              <a:rPr baseline="-25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(drift)   =  </a:t>
            </a:r>
            <a:r>
              <a:rPr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n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 μ</a:t>
            </a:r>
            <a:r>
              <a:rPr baseline="-25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n</a:t>
            </a:r>
            <a:r>
              <a:rPr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 eE  +  p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 μ</a:t>
            </a:r>
            <a:r>
              <a:rPr baseline="-25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p</a:t>
            </a:r>
            <a:r>
              <a:rPr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 eE</a:t>
            </a:r>
            <a:endParaRPr>
              <a:solidFill>
                <a:srgbClr val="000000"/>
              </a:solidFill>
            </a:endParaRPr>
          </a:p>
          <a:p>
            <a:pPr eaLnBrk="1" hangingPunct="1"/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 </a:t>
            </a:r>
            <a:endParaRPr>
              <a:solidFill>
                <a:srgbClr val="000000"/>
              </a:solidFill>
            </a:endParaRPr>
          </a:p>
          <a:p>
            <a:pPr eaLnBrk="1" hangingPunct="1"/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Comparison with J = σ E</a:t>
            </a:r>
            <a:endParaRPr>
              <a:solidFill>
                <a:srgbClr val="000000"/>
              </a:solidFill>
            </a:endParaRPr>
          </a:p>
          <a:p>
            <a:pPr eaLnBrk="1" hangingPunct="1"/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 </a:t>
            </a:r>
            <a:endParaRPr>
              <a:solidFill>
                <a:srgbClr val="000000"/>
              </a:solidFill>
            </a:endParaRPr>
          </a:p>
          <a:p>
            <a:pPr eaLnBrk="1" hangingPunct="1"/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E03BD"/>
                </a:solidFill>
                <a:sym typeface="Wingdings"/>
              </a:rPr>
              <a:t>        σ =     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E03BD"/>
                </a:solidFill>
                <a:sym typeface="Wingdings"/>
              </a:rPr>
              <a:t>n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E03BD"/>
                </a:solidFill>
                <a:sym typeface="Wingdings"/>
              </a:rPr>
              <a:t> μ</a:t>
            </a:r>
            <a:r>
              <a:rPr b="1" baseline="-25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E03BD"/>
                </a:solidFill>
                <a:sym typeface="Wingdings"/>
              </a:rPr>
              <a:t>n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E03BD"/>
                </a:solidFill>
                <a:sym typeface="Wingdings"/>
              </a:rPr>
              <a:t> e  +  p</a:t>
            </a:r>
            <a:r>
              <a:rPr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E03BD"/>
                </a:solidFill>
                <a:sym typeface="Wingdings"/>
              </a:rPr>
              <a:t> μ</a:t>
            </a:r>
            <a:r>
              <a:rPr b="1" baseline="-25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E03BD"/>
                </a:solidFill>
                <a:sym typeface="Wingdings"/>
              </a:rPr>
              <a:t>p</a:t>
            </a:r>
            <a:r>
              <a:rPr b="1" i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E03BD"/>
                </a:solidFill>
                <a:sym typeface="Wingdings"/>
              </a:rPr>
              <a:t> </a:t>
            </a:r>
            <a:r>
              <a:rPr b="1" i="1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E03BD"/>
                </a:solidFill>
                <a:sym typeface="Wingdings"/>
              </a:rPr>
              <a:t>e</a:t>
            </a:r>
          </a:p>
          <a:p>
            <a:pPr eaLnBrk="1" hangingPunct="1"/>
            <a:endParaRPr>
              <a:solidFill>
                <a:srgbClr val="000000"/>
              </a:solidFill>
            </a:endParaRPr>
          </a:p>
          <a:p>
            <a:pPr eaLnBrk="1" hangingPunct="1"/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For an intrinsic semiconductor n = p = n</a:t>
            </a:r>
            <a:r>
              <a:rPr baseline="-25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p</a:t>
            </a:r>
            <a:endParaRPr baseline="-25000">
              <a:solidFill>
                <a:srgbClr val="000000"/>
              </a:solidFill>
            </a:endParaRPr>
          </a:p>
          <a:p>
            <a:pPr eaLnBrk="1" hangingPunct="1"/>
            <a:endParaRPr>
              <a:solidFill>
                <a:srgbClr val="000000"/>
              </a:solidFill>
            </a:endParaRPr>
          </a:p>
          <a:p>
            <a:pPr eaLnBrk="1" hangingPunct="1"/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σ</a:t>
            </a:r>
            <a:r>
              <a:rPr baseline="-25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i = 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n</a:t>
            </a:r>
            <a:r>
              <a:rPr baseline="-25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i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e(μ</a:t>
            </a:r>
            <a:r>
              <a:rPr baseline="-25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n +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μ</a:t>
            </a:r>
            <a:r>
              <a:rPr baseline="-250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p </a:t>
            </a:r>
            <a:r>
              <a: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)</a:t>
            </a:r>
            <a:endParaRPr>
              <a:solidFill>
                <a:srgbClr val="000000"/>
              </a:solidFill>
            </a:endParaRPr>
          </a:p>
          <a:p>
            <a:pPr eaLnBrk="1" hangingPunct="1"/>
            <a:endParaRPr sz="160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53252" name="Slide Number Placeholder 3"/>
          <p:cNvSpPr txBox="1">
            <a:spLocks noGrp="1"/>
          </p:cNvSpPr>
          <p:nvPr>
            <p:ph type="sldNum" idx="4294967295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  <a:ln cap="flat" algn="ctr">
            <a:round/>
            <a:headEnd type="none" w="med" len="med"/>
            <a:tailEnd type="none" w="med" len="med"/>
          </a:ln>
        </p:spPr>
        <p:txBody>
          <a:bodyPr anchor="b"/>
          <a:lstStyle/>
          <a:p>
            <a:pPr algn="r">
              <a:buSzPct val="100000"/>
            </a:pPr>
            <a:fld id="{AD9EB5DF-8656-4A66-89EA-7380D3F04929}" type="slidenum">
              <a:rPr lang="en-US" altLang="en-US" sz="1000">
                <a:latin typeface="Lucida Sans Unicode" pitchFamily="34" charset="0"/>
              </a:rPr>
              <a:pPr algn="r">
                <a:buSzPct val="100000"/>
              </a:pPr>
              <a:t>9</a:t>
            </a:fld>
            <a:endParaRPr lang="en-US" sz="1000">
              <a:latin typeface="Lucida Sans Unicode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76200"/>
            <a:ext cx="15906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00900" y="104775"/>
            <a:ext cx="17907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286000" y="6096000"/>
            <a:ext cx="3657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18PYB103J Module-II Lecture-7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1961</TotalTime>
  <Words>648</Words>
  <Application>Microsoft Office PowerPoint</Application>
  <PresentationFormat>On-screen Show (4:3)</PresentationFormat>
  <Paragraphs>165</Paragraphs>
  <Slides>19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Arial Rounded MT Bold</vt:lpstr>
      <vt:lpstr>Calibri</vt:lpstr>
      <vt:lpstr>Cambria</vt:lpstr>
      <vt:lpstr>Lucida Sans Unicode</vt:lpstr>
      <vt:lpstr>Times New Roman</vt:lpstr>
      <vt:lpstr>Wingdings</vt:lpstr>
      <vt:lpstr>Office Theme</vt:lpstr>
      <vt:lpstr>Equation</vt:lpstr>
      <vt:lpstr>PowerPoint Presentation</vt:lpstr>
      <vt:lpstr>Preview of lecture</vt:lpstr>
      <vt:lpstr>Carrier Transport </vt:lpstr>
      <vt:lpstr>Carrier Transport Phenomena  </vt:lpstr>
      <vt:lpstr>PowerPoint Presentation</vt:lpstr>
      <vt:lpstr>Current density</vt:lpstr>
      <vt:lpstr>Let electric field be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Gunasekar</dc:creator>
  <cp:lastModifiedBy>Dell</cp:lastModifiedBy>
  <cp:revision>169</cp:revision>
  <dcterms:created xsi:type="dcterms:W3CDTF">2020-03-17T14:14:56Z</dcterms:created>
  <dcterms:modified xsi:type="dcterms:W3CDTF">2020-11-09T07:53:38Z</dcterms:modified>
</cp:coreProperties>
</file>